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75" r:id="rId4"/>
    <p:sldId id="272" r:id="rId5"/>
    <p:sldId id="276" r:id="rId6"/>
    <p:sldId id="277" r:id="rId7"/>
    <p:sldId id="258" r:id="rId8"/>
    <p:sldId id="259" r:id="rId9"/>
    <p:sldId id="278" r:id="rId10"/>
    <p:sldId id="280" r:id="rId11"/>
    <p:sldId id="281" r:id="rId12"/>
    <p:sldId id="282" r:id="rId13"/>
    <p:sldId id="260" r:id="rId14"/>
    <p:sldId id="261" r:id="rId15"/>
    <p:sldId id="283" r:id="rId16"/>
    <p:sldId id="285" r:id="rId17"/>
    <p:sldId id="262" r:id="rId18"/>
    <p:sldId id="284" r:id="rId19"/>
    <p:sldId id="288" r:id="rId20"/>
    <p:sldId id="264" r:id="rId21"/>
    <p:sldId id="289" r:id="rId22"/>
    <p:sldId id="286" r:id="rId23"/>
    <p:sldId id="267" r:id="rId24"/>
    <p:sldId id="287" r:id="rId25"/>
    <p:sldId id="274" r:id="rId2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600" b="0" i="0" u="none" strike="noStrike" cap="none" spc="0" normalizeH="0" baseline="0">
        <a:ln>
          <a:noFill/>
        </a:ln>
        <a:solidFill>
          <a:srgbClr val="727574"/>
        </a:solidFill>
        <a:effectLst/>
        <a:uFillTx/>
        <a:latin typeface="PT Sans"/>
        <a:ea typeface="PT Sans"/>
        <a:cs typeface="PT Sans"/>
        <a:sym typeface="PT Sans"/>
      </a:defRPr>
    </a:lvl1pPr>
    <a:lvl2pPr marL="0" marR="0" indent="2286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600" b="0" i="0" u="none" strike="noStrike" cap="none" spc="0" normalizeH="0" baseline="0">
        <a:ln>
          <a:noFill/>
        </a:ln>
        <a:solidFill>
          <a:srgbClr val="727574"/>
        </a:solidFill>
        <a:effectLst/>
        <a:uFillTx/>
        <a:latin typeface="PT Sans"/>
        <a:ea typeface="PT Sans"/>
        <a:cs typeface="PT Sans"/>
        <a:sym typeface="PT Sans"/>
      </a:defRPr>
    </a:lvl2pPr>
    <a:lvl3pPr marL="0" marR="0" indent="4572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600" b="0" i="0" u="none" strike="noStrike" cap="none" spc="0" normalizeH="0" baseline="0">
        <a:ln>
          <a:noFill/>
        </a:ln>
        <a:solidFill>
          <a:srgbClr val="727574"/>
        </a:solidFill>
        <a:effectLst/>
        <a:uFillTx/>
        <a:latin typeface="PT Sans"/>
        <a:ea typeface="PT Sans"/>
        <a:cs typeface="PT Sans"/>
        <a:sym typeface="PT Sans"/>
      </a:defRPr>
    </a:lvl3pPr>
    <a:lvl4pPr marL="0" marR="0" indent="6858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600" b="0" i="0" u="none" strike="noStrike" cap="none" spc="0" normalizeH="0" baseline="0">
        <a:ln>
          <a:noFill/>
        </a:ln>
        <a:solidFill>
          <a:srgbClr val="727574"/>
        </a:solidFill>
        <a:effectLst/>
        <a:uFillTx/>
        <a:latin typeface="PT Sans"/>
        <a:ea typeface="PT Sans"/>
        <a:cs typeface="PT Sans"/>
        <a:sym typeface="PT Sans"/>
      </a:defRPr>
    </a:lvl4pPr>
    <a:lvl5pPr marL="0" marR="0" indent="9144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600" b="0" i="0" u="none" strike="noStrike" cap="none" spc="0" normalizeH="0" baseline="0">
        <a:ln>
          <a:noFill/>
        </a:ln>
        <a:solidFill>
          <a:srgbClr val="727574"/>
        </a:solidFill>
        <a:effectLst/>
        <a:uFillTx/>
        <a:latin typeface="PT Sans"/>
        <a:ea typeface="PT Sans"/>
        <a:cs typeface="PT Sans"/>
        <a:sym typeface="PT Sans"/>
      </a:defRPr>
    </a:lvl5pPr>
    <a:lvl6pPr marL="0" marR="0" indent="11430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600" b="0" i="0" u="none" strike="noStrike" cap="none" spc="0" normalizeH="0" baseline="0">
        <a:ln>
          <a:noFill/>
        </a:ln>
        <a:solidFill>
          <a:srgbClr val="727574"/>
        </a:solidFill>
        <a:effectLst/>
        <a:uFillTx/>
        <a:latin typeface="PT Sans"/>
        <a:ea typeface="PT Sans"/>
        <a:cs typeface="PT Sans"/>
        <a:sym typeface="PT Sans"/>
      </a:defRPr>
    </a:lvl6pPr>
    <a:lvl7pPr marL="0" marR="0" indent="13716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600" b="0" i="0" u="none" strike="noStrike" cap="none" spc="0" normalizeH="0" baseline="0">
        <a:ln>
          <a:noFill/>
        </a:ln>
        <a:solidFill>
          <a:srgbClr val="727574"/>
        </a:solidFill>
        <a:effectLst/>
        <a:uFillTx/>
        <a:latin typeface="PT Sans"/>
        <a:ea typeface="PT Sans"/>
        <a:cs typeface="PT Sans"/>
        <a:sym typeface="PT Sans"/>
      </a:defRPr>
    </a:lvl7pPr>
    <a:lvl8pPr marL="0" marR="0" indent="16002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600" b="0" i="0" u="none" strike="noStrike" cap="none" spc="0" normalizeH="0" baseline="0">
        <a:ln>
          <a:noFill/>
        </a:ln>
        <a:solidFill>
          <a:srgbClr val="727574"/>
        </a:solidFill>
        <a:effectLst/>
        <a:uFillTx/>
        <a:latin typeface="PT Sans"/>
        <a:ea typeface="PT Sans"/>
        <a:cs typeface="PT Sans"/>
        <a:sym typeface="PT Sans"/>
      </a:defRPr>
    </a:lvl8pPr>
    <a:lvl9pPr marL="0" marR="0" indent="18288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600" b="0" i="0" u="none" strike="noStrike" cap="none" spc="0" normalizeH="0" baseline="0">
        <a:ln>
          <a:noFill/>
        </a:ln>
        <a:solidFill>
          <a:srgbClr val="727574"/>
        </a:solidFill>
        <a:effectLst/>
        <a:uFillTx/>
        <a:latin typeface="PT Sans"/>
        <a:ea typeface="PT Sans"/>
        <a:cs typeface="PT Sans"/>
        <a:sym typeface="PT San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74156"/>
    <a:srgbClr val="1C6E6E"/>
    <a:srgbClr val="2828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3175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3175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3175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3175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3175" cap="flat">
              <a:noFill/>
              <a:miter lim="400000"/>
            </a:ln>
          </a:bottom>
          <a:insideH>
            <a:ln w="3175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3175" cap="flat">
              <a:solidFill>
                <a:srgbClr val="B8B8B8"/>
              </a:solidFill>
              <a:prstDash val="solid"/>
              <a:miter lim="400000"/>
            </a:ln>
          </a:left>
          <a:right>
            <a:ln w="3175" cap="flat">
              <a:solidFill>
                <a:srgbClr val="B8B8B8"/>
              </a:solidFill>
              <a:prstDash val="solid"/>
              <a:miter lim="400000"/>
            </a:ln>
          </a:right>
          <a:top>
            <a:ln w="3175" cap="flat">
              <a:solidFill>
                <a:srgbClr val="B8B8B8"/>
              </a:solidFill>
              <a:prstDash val="solid"/>
              <a:miter lim="400000"/>
            </a:ln>
          </a:top>
          <a:bottom>
            <a:ln w="3175" cap="flat">
              <a:solidFill>
                <a:srgbClr val="B8B8B8"/>
              </a:solidFill>
              <a:prstDash val="solid"/>
              <a:miter lim="400000"/>
            </a:ln>
          </a:bottom>
          <a:insideH>
            <a:ln w="3175" cap="flat">
              <a:solidFill>
                <a:srgbClr val="B8B8B8"/>
              </a:solidFill>
              <a:prstDash val="solid"/>
              <a:miter lim="400000"/>
            </a:ln>
          </a:insideH>
          <a:insideV>
            <a:ln w="3175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3175" cap="flat">
              <a:solidFill>
                <a:srgbClr val="606060"/>
              </a:solidFill>
              <a:prstDash val="solid"/>
              <a:miter lim="400000"/>
            </a:ln>
          </a:left>
          <a:right>
            <a:ln w="3175" cap="flat">
              <a:solidFill>
                <a:srgbClr val="606060"/>
              </a:solidFill>
              <a:prstDash val="solid"/>
              <a:miter lim="400000"/>
            </a:ln>
          </a:right>
          <a:top>
            <a:ln w="3175" cap="flat">
              <a:solidFill>
                <a:srgbClr val="606060"/>
              </a:solidFill>
              <a:prstDash val="solid"/>
              <a:miter lim="400000"/>
            </a:ln>
          </a:top>
          <a:bottom>
            <a:ln w="3175" cap="flat">
              <a:solidFill>
                <a:srgbClr val="606060"/>
              </a:solidFill>
              <a:prstDash val="solid"/>
              <a:miter lim="400000"/>
            </a:ln>
          </a:bottom>
          <a:insideH>
            <a:ln w="3175" cap="flat">
              <a:solidFill>
                <a:srgbClr val="606060"/>
              </a:solidFill>
              <a:prstDash val="solid"/>
              <a:miter lim="400000"/>
            </a:ln>
          </a:insideH>
          <a:insideV>
            <a:ln w="3175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3175" cap="flat">
              <a:solidFill>
                <a:srgbClr val="B8B8B8"/>
              </a:solidFill>
              <a:prstDash val="solid"/>
              <a:miter lim="400000"/>
            </a:ln>
          </a:left>
          <a:right>
            <a:ln w="3175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3175" cap="flat">
              <a:solidFill>
                <a:srgbClr val="606060"/>
              </a:solidFill>
              <a:prstDash val="solid"/>
              <a:miter lim="400000"/>
            </a:ln>
          </a:bottom>
          <a:insideH>
            <a:ln w="3175" cap="flat">
              <a:solidFill>
                <a:srgbClr val="B8B8B8"/>
              </a:solidFill>
              <a:prstDash val="solid"/>
              <a:miter lim="400000"/>
            </a:ln>
          </a:insideH>
          <a:insideV>
            <a:ln w="3175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3175" cap="flat">
              <a:solidFill>
                <a:srgbClr val="606060"/>
              </a:solidFill>
              <a:prstDash val="solid"/>
              <a:miter lim="400000"/>
            </a:ln>
          </a:left>
          <a:right>
            <a:ln w="3175" cap="flat">
              <a:solidFill>
                <a:srgbClr val="606060"/>
              </a:solidFill>
              <a:prstDash val="solid"/>
              <a:miter lim="400000"/>
            </a:ln>
          </a:right>
          <a:top>
            <a:ln w="3175" cap="flat">
              <a:solidFill>
                <a:srgbClr val="606060"/>
              </a:solidFill>
              <a:prstDash val="solid"/>
              <a:miter lim="400000"/>
            </a:ln>
          </a:top>
          <a:bottom>
            <a:ln w="3175" cap="flat">
              <a:solidFill>
                <a:srgbClr val="606060"/>
              </a:solidFill>
              <a:prstDash val="solid"/>
              <a:miter lim="400000"/>
            </a:ln>
          </a:bottom>
          <a:insideH>
            <a:ln w="3175" cap="flat">
              <a:solidFill>
                <a:srgbClr val="606060"/>
              </a:solidFill>
              <a:prstDash val="solid"/>
              <a:miter lim="400000"/>
            </a:ln>
          </a:insideH>
          <a:insideV>
            <a:ln w="3175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3175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3175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3175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3175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3175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3175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4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3175" cap="flat">
              <a:solidFill>
                <a:srgbClr val="5D5D5D"/>
              </a:solidFill>
              <a:prstDash val="solid"/>
              <a:miter lim="400000"/>
            </a:ln>
          </a:left>
          <a:right>
            <a:ln w="3175" cap="flat">
              <a:solidFill>
                <a:srgbClr val="5D5D5D"/>
              </a:solidFill>
              <a:prstDash val="solid"/>
              <a:miter lim="400000"/>
            </a:ln>
          </a:right>
          <a:top>
            <a:ln w="3175" cap="flat">
              <a:solidFill>
                <a:srgbClr val="5D5D5D"/>
              </a:solidFill>
              <a:prstDash val="solid"/>
              <a:miter lim="400000"/>
            </a:ln>
          </a:top>
          <a:bottom>
            <a:ln w="3175" cap="flat">
              <a:solidFill>
                <a:srgbClr val="5D5D5D"/>
              </a:solidFill>
              <a:prstDash val="solid"/>
              <a:miter lim="400000"/>
            </a:ln>
          </a:bottom>
          <a:insideH>
            <a:ln w="3175" cap="flat">
              <a:solidFill>
                <a:srgbClr val="5D5D5D"/>
              </a:solidFill>
              <a:prstDash val="solid"/>
              <a:miter lim="400000"/>
            </a:ln>
          </a:insideH>
          <a:insideV>
            <a:ln w="3175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3175" cap="flat">
              <a:solidFill>
                <a:srgbClr val="5D5D5D"/>
              </a:solidFill>
              <a:prstDash val="solid"/>
              <a:miter lim="400000"/>
            </a:ln>
          </a:left>
          <a:right>
            <a:ln w="3175" cap="flat">
              <a:solidFill>
                <a:srgbClr val="5D5D5D"/>
              </a:solidFill>
              <a:prstDash val="solid"/>
              <a:miter lim="400000"/>
            </a:ln>
          </a:right>
          <a:top>
            <a:ln w="3175" cap="flat">
              <a:solidFill>
                <a:srgbClr val="5D5D5D"/>
              </a:solidFill>
              <a:prstDash val="solid"/>
              <a:miter lim="400000"/>
            </a:ln>
          </a:top>
          <a:bottom>
            <a:ln w="3175" cap="flat">
              <a:solidFill>
                <a:srgbClr val="5D5D5D"/>
              </a:solidFill>
              <a:prstDash val="solid"/>
              <a:miter lim="400000"/>
            </a:ln>
          </a:bottom>
          <a:insideH>
            <a:ln w="3175" cap="flat">
              <a:solidFill>
                <a:srgbClr val="5D5D5D"/>
              </a:solidFill>
              <a:prstDash val="solid"/>
              <a:miter lim="400000"/>
            </a:ln>
          </a:insideH>
          <a:insideV>
            <a:ln w="3175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3175" cap="flat">
              <a:solidFill>
                <a:srgbClr val="5D5D5D"/>
              </a:solidFill>
              <a:prstDash val="solid"/>
              <a:miter lim="400000"/>
            </a:ln>
          </a:left>
          <a:right>
            <a:ln w="3175" cap="flat">
              <a:solidFill>
                <a:srgbClr val="5D5D5D"/>
              </a:solidFill>
              <a:prstDash val="solid"/>
              <a:miter lim="400000"/>
            </a:ln>
          </a:right>
          <a:top>
            <a:ln w="3175" cap="flat">
              <a:solidFill>
                <a:srgbClr val="5D5D5D"/>
              </a:solidFill>
              <a:prstDash val="solid"/>
              <a:miter lim="400000"/>
            </a:ln>
          </a:top>
          <a:bottom>
            <a:ln w="3175" cap="flat">
              <a:solidFill>
                <a:srgbClr val="5D5D5D"/>
              </a:solidFill>
              <a:prstDash val="solid"/>
              <a:miter lim="400000"/>
            </a:ln>
          </a:bottom>
          <a:insideH>
            <a:ln w="3175" cap="flat">
              <a:solidFill>
                <a:srgbClr val="5D5D5D"/>
              </a:solidFill>
              <a:prstDash val="solid"/>
              <a:miter lim="400000"/>
            </a:ln>
          </a:insideH>
          <a:insideV>
            <a:ln w="3175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3175" cap="flat">
              <a:solidFill>
                <a:srgbClr val="FFFFFF"/>
              </a:solidFill>
              <a:prstDash val="solid"/>
              <a:miter lim="400000"/>
            </a:ln>
          </a:left>
          <a:right>
            <a:ln w="3175" cap="flat">
              <a:solidFill>
                <a:srgbClr val="FFFFFF"/>
              </a:solidFill>
              <a:prstDash val="solid"/>
              <a:miter lim="400000"/>
            </a:ln>
          </a:right>
          <a:top>
            <a:ln w="3175" cap="flat">
              <a:solidFill>
                <a:srgbClr val="FFFFFF"/>
              </a:solidFill>
              <a:prstDash val="solid"/>
              <a:miter lim="400000"/>
            </a:ln>
          </a:top>
          <a:bottom>
            <a:ln w="3175" cap="flat">
              <a:solidFill>
                <a:srgbClr val="FFFFFF"/>
              </a:solidFill>
              <a:prstDash val="solid"/>
              <a:miter lim="400000"/>
            </a:ln>
          </a:bottom>
          <a:insideH>
            <a:ln w="3175" cap="flat">
              <a:solidFill>
                <a:srgbClr val="FFFFFF"/>
              </a:solidFill>
              <a:prstDash val="solid"/>
              <a:miter lim="400000"/>
            </a:ln>
          </a:insideH>
          <a:insideV>
            <a:ln w="3175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miter lim="400000"/>
            </a:ln>
          </a:left>
          <a:right>
            <a:ln w="3175" cap="flat">
              <a:solidFill>
                <a:srgbClr val="FFFFFF"/>
              </a:solidFill>
              <a:prstDash val="solid"/>
              <a:miter lim="400000"/>
            </a:ln>
          </a:right>
          <a:top>
            <a:ln w="3175" cap="flat">
              <a:solidFill>
                <a:srgbClr val="FFFFFF"/>
              </a:solidFill>
              <a:prstDash val="solid"/>
              <a:miter lim="400000"/>
            </a:ln>
          </a:top>
          <a:bottom>
            <a:ln w="3175" cap="flat">
              <a:solidFill>
                <a:srgbClr val="FFFFFF"/>
              </a:solidFill>
              <a:prstDash val="solid"/>
              <a:miter lim="400000"/>
            </a:ln>
          </a:bottom>
          <a:insideH>
            <a:ln w="3175" cap="flat">
              <a:solidFill>
                <a:srgbClr val="FFFFFF"/>
              </a:solidFill>
              <a:prstDash val="solid"/>
              <a:miter lim="400000"/>
            </a:ln>
          </a:insideH>
          <a:insideV>
            <a:ln w="3175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miter lim="400000"/>
            </a:ln>
          </a:left>
          <a:right>
            <a:ln w="3175" cap="flat">
              <a:solidFill>
                <a:srgbClr val="FFFFFF"/>
              </a:solidFill>
              <a:prstDash val="solid"/>
              <a:miter lim="400000"/>
            </a:ln>
          </a:right>
          <a:top>
            <a:ln w="3175" cap="flat">
              <a:solidFill>
                <a:srgbClr val="FFFFFF"/>
              </a:solidFill>
              <a:prstDash val="solid"/>
              <a:miter lim="400000"/>
            </a:ln>
          </a:top>
          <a:bottom>
            <a:ln w="3175" cap="flat">
              <a:solidFill>
                <a:srgbClr val="FFFFFF"/>
              </a:solidFill>
              <a:prstDash val="solid"/>
              <a:miter lim="400000"/>
            </a:ln>
          </a:bottom>
          <a:insideH>
            <a:ln w="3175" cap="flat">
              <a:solidFill>
                <a:srgbClr val="FFFFFF"/>
              </a:solidFill>
              <a:prstDash val="solid"/>
              <a:miter lim="400000"/>
            </a:ln>
          </a:insideH>
          <a:insideV>
            <a:ln w="3175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miter lim="400000"/>
            </a:ln>
          </a:left>
          <a:right>
            <a:ln w="3175" cap="flat">
              <a:solidFill>
                <a:srgbClr val="FFFFFF"/>
              </a:solidFill>
              <a:prstDash val="solid"/>
              <a:miter lim="400000"/>
            </a:ln>
          </a:right>
          <a:top>
            <a:ln w="3175" cap="flat">
              <a:solidFill>
                <a:srgbClr val="FFFFFF"/>
              </a:solidFill>
              <a:prstDash val="solid"/>
              <a:miter lim="400000"/>
            </a:ln>
          </a:top>
          <a:bottom>
            <a:ln w="3175" cap="flat">
              <a:solidFill>
                <a:srgbClr val="FFFFFF"/>
              </a:solidFill>
              <a:prstDash val="solid"/>
              <a:miter lim="400000"/>
            </a:ln>
          </a:bottom>
          <a:insideH>
            <a:ln w="3175" cap="flat">
              <a:solidFill>
                <a:srgbClr val="FFFFFF"/>
              </a:solidFill>
              <a:prstDash val="solid"/>
              <a:miter lim="400000"/>
            </a:ln>
          </a:insideH>
          <a:insideV>
            <a:ln w="3175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Χωρίς στυλ, πλέγμα πίνακα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4" autoAdjust="0"/>
    <p:restoredTop sz="78539" autoAdjust="0"/>
  </p:normalViewPr>
  <p:slideViewPr>
    <p:cSldViewPr snapToGrid="0" snapToObjects="1">
      <p:cViewPr varScale="1">
        <p:scale>
          <a:sx n="35" d="100"/>
          <a:sy n="35" d="100"/>
        </p:scale>
        <p:origin x="13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l-GR"/>
  <c:roundedCorners val="0"/>
  <c:style val="18"/>
  <c:chart>
    <c:autoTitleDeleted val="1"/>
    <c:plotArea>
      <c:layout>
        <c:manualLayout>
          <c:layoutTarget val="inner"/>
          <c:xMode val="edge"/>
          <c:yMode val="edge"/>
          <c:x val="5.0000000000000001E-3"/>
          <c:y val="5.0000000000000001E-3"/>
          <c:w val="0.99"/>
          <c:h val="0.98750000000000004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Region 1</c:v>
                </c:pt>
              </c:strCache>
            </c:strRef>
          </c:tx>
          <c:spPr>
            <a:solidFill>
              <a:srgbClr val="03C0FE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  <c:spPr>
              <a:solidFill>
                <a:srgbClr val="274156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1-E3D7-4431-B4C7-7914A7EF4015}"/>
              </c:ext>
            </c:extLst>
          </c:dPt>
          <c:dPt>
            <c:idx val="1"/>
            <c:bubble3D val="0"/>
            <c:spPr>
              <a:solidFill>
                <a:srgbClr val="F4F5F7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3-E3D7-4431-B4C7-7914A7EF4015}"/>
              </c:ext>
            </c:extLst>
          </c:dPt>
          <c:cat>
            <c:strRef>
              <c:f>Sheet1!$B$1:$C$1</c:f>
              <c:strCache>
                <c:ptCount val="2"/>
                <c:pt idx="0">
                  <c:v>April</c:v>
                </c:pt>
                <c:pt idx="1">
                  <c:v>May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36.4</c:v>
                </c:pt>
                <c:pt idx="1">
                  <c:v>63.6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3D7-4431-B4C7-7914A7EF401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l-GR"/>
  <c:roundedCorners val="0"/>
  <c:style val="18"/>
  <c:chart>
    <c:autoTitleDeleted val="1"/>
    <c:plotArea>
      <c:layout>
        <c:manualLayout>
          <c:layoutTarget val="inner"/>
          <c:xMode val="edge"/>
          <c:yMode val="edge"/>
          <c:x val="1.6575523585317571E-3"/>
          <c:y val="1.1888343764147406E-2"/>
          <c:w val="0.99"/>
          <c:h val="0.98750000000000004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Region 1</c:v>
                </c:pt>
              </c:strCache>
            </c:strRef>
          </c:tx>
          <c:spPr>
            <a:solidFill>
              <a:srgbClr val="03C0FE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  <c:spPr>
              <a:solidFill>
                <a:srgbClr val="274156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1-CA76-4AE4-8DB8-E72F9EC3B521}"/>
              </c:ext>
            </c:extLst>
          </c:dPt>
          <c:dPt>
            <c:idx val="1"/>
            <c:bubble3D val="0"/>
            <c:spPr>
              <a:solidFill>
                <a:srgbClr val="F4F5F7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3-CA76-4AE4-8DB8-E72F9EC3B521}"/>
              </c:ext>
            </c:extLst>
          </c:dPt>
          <c:cat>
            <c:strRef>
              <c:f>Sheet1!$B$1:$C$1</c:f>
              <c:strCache>
                <c:ptCount val="2"/>
                <c:pt idx="0">
                  <c:v>April</c:v>
                </c:pt>
                <c:pt idx="1">
                  <c:v>May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44.1</c:v>
                </c:pt>
                <c:pt idx="1">
                  <c:v>55.9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A76-4AE4-8DB8-E72F9EC3B52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8" name="Shape 2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79839594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l-GR" dirty="0"/>
              <a:t>Αδιαφορία Συμμετοχής στα κοινά</a:t>
            </a:r>
          </a:p>
        </p:txBody>
      </p:sp>
    </p:spTree>
    <p:extLst>
      <p:ext uri="{BB962C8B-B14F-4D97-AF65-F5344CB8AC3E}">
        <p14:creationId xmlns:p14="http://schemas.microsoft.com/office/powerpoint/2010/main" val="28071788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l-GR" dirty="0"/>
              <a:t>Συμβάσεις αδειών με </a:t>
            </a:r>
            <a:r>
              <a:rPr lang="el-GR" dirty="0" err="1"/>
              <a:t>δημους</a:t>
            </a:r>
            <a:r>
              <a:rPr lang="el-GR" dirty="0"/>
              <a:t> ετησίως</a:t>
            </a:r>
          </a:p>
          <a:p>
            <a:r>
              <a:rPr lang="el-GR" dirty="0" err="1"/>
              <a:t>Κοστος</a:t>
            </a:r>
            <a:r>
              <a:rPr lang="el-GR" dirty="0"/>
              <a:t> </a:t>
            </a:r>
            <a:r>
              <a:rPr lang="el-GR" dirty="0" err="1"/>
              <a:t>εγκαταστασης</a:t>
            </a:r>
            <a:r>
              <a:rPr lang="el-GR" dirty="0"/>
              <a:t> και </a:t>
            </a:r>
            <a:r>
              <a:rPr lang="el-GR" dirty="0" err="1"/>
              <a:t>φιλοξενιας</a:t>
            </a:r>
            <a:endParaRPr lang="el-GR" dirty="0"/>
          </a:p>
          <a:p>
            <a:r>
              <a:rPr lang="el-GR" dirty="0" err="1"/>
              <a:t>Κοστος</a:t>
            </a:r>
            <a:r>
              <a:rPr lang="el-GR" dirty="0"/>
              <a:t> </a:t>
            </a:r>
            <a:r>
              <a:rPr lang="el-GR" dirty="0" err="1"/>
              <a:t>εκπαιδευσης</a:t>
            </a:r>
            <a:r>
              <a:rPr lang="el-GR" dirty="0"/>
              <a:t> </a:t>
            </a:r>
            <a:r>
              <a:rPr lang="el-GR" dirty="0" err="1"/>
              <a:t>προσωπικου</a:t>
            </a:r>
            <a:endParaRPr lang="el-GR" dirty="0"/>
          </a:p>
          <a:p>
            <a:r>
              <a:rPr lang="el-GR" dirty="0" err="1"/>
              <a:t>Κοστος</a:t>
            </a:r>
            <a:r>
              <a:rPr lang="el-GR" dirty="0"/>
              <a:t> </a:t>
            </a:r>
            <a:r>
              <a:rPr lang="el-GR" dirty="0" err="1"/>
              <a:t>παραμετροποιησης</a:t>
            </a:r>
            <a:endParaRPr lang="el-GR" dirty="0"/>
          </a:p>
          <a:p>
            <a:endParaRPr lang="el-GR" dirty="0"/>
          </a:p>
          <a:p>
            <a:r>
              <a:rPr lang="el-GR" dirty="0" err="1"/>
              <a:t>Μελλοντικα</a:t>
            </a:r>
            <a:r>
              <a:rPr lang="el-GR" dirty="0"/>
              <a:t> </a:t>
            </a:r>
            <a:r>
              <a:rPr lang="el-GR" dirty="0" err="1"/>
              <a:t>εμπλοκη</a:t>
            </a:r>
            <a:r>
              <a:rPr lang="el-GR" dirty="0"/>
              <a:t> </a:t>
            </a:r>
            <a:r>
              <a:rPr lang="el-GR" dirty="0" err="1"/>
              <a:t>ιδιωικου</a:t>
            </a:r>
            <a:r>
              <a:rPr lang="el-GR" dirty="0"/>
              <a:t> </a:t>
            </a:r>
            <a:r>
              <a:rPr lang="el-GR" dirty="0" err="1"/>
              <a:t>τομεα</a:t>
            </a:r>
            <a:endParaRPr lang="el-GR" dirty="0"/>
          </a:p>
          <a:p>
            <a:r>
              <a:rPr lang="en-US" dirty="0"/>
              <a:t>Loyalty </a:t>
            </a:r>
            <a:r>
              <a:rPr lang="el-GR" dirty="0" err="1"/>
              <a:t>συστηματα</a:t>
            </a: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1534055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l-GR" dirty="0"/>
              <a:t>Συμβάσεις αδειών με </a:t>
            </a:r>
            <a:r>
              <a:rPr lang="el-GR" dirty="0" err="1"/>
              <a:t>δημους</a:t>
            </a:r>
            <a:r>
              <a:rPr lang="el-GR" dirty="0"/>
              <a:t> ετησίως</a:t>
            </a:r>
          </a:p>
          <a:p>
            <a:r>
              <a:rPr lang="el-GR" dirty="0" err="1"/>
              <a:t>Κοστος</a:t>
            </a:r>
            <a:r>
              <a:rPr lang="el-GR" dirty="0"/>
              <a:t> </a:t>
            </a:r>
            <a:r>
              <a:rPr lang="el-GR" dirty="0" err="1"/>
              <a:t>εγκαταστασης</a:t>
            </a:r>
            <a:r>
              <a:rPr lang="el-GR" dirty="0"/>
              <a:t> και </a:t>
            </a:r>
            <a:r>
              <a:rPr lang="el-GR" dirty="0" err="1"/>
              <a:t>φιλοξενιας</a:t>
            </a:r>
            <a:endParaRPr lang="el-GR" dirty="0"/>
          </a:p>
          <a:p>
            <a:r>
              <a:rPr lang="el-GR" dirty="0" err="1"/>
              <a:t>Κοστος</a:t>
            </a:r>
            <a:r>
              <a:rPr lang="el-GR" dirty="0"/>
              <a:t> </a:t>
            </a:r>
            <a:r>
              <a:rPr lang="el-GR" dirty="0" err="1"/>
              <a:t>εκπαιδευσης</a:t>
            </a:r>
            <a:r>
              <a:rPr lang="el-GR" dirty="0"/>
              <a:t> </a:t>
            </a:r>
            <a:r>
              <a:rPr lang="el-GR" dirty="0" err="1"/>
              <a:t>προσωπικου</a:t>
            </a:r>
            <a:endParaRPr lang="el-GR" dirty="0"/>
          </a:p>
          <a:p>
            <a:r>
              <a:rPr lang="el-GR" dirty="0" err="1"/>
              <a:t>Κοστος</a:t>
            </a:r>
            <a:r>
              <a:rPr lang="el-GR" dirty="0"/>
              <a:t> </a:t>
            </a:r>
            <a:r>
              <a:rPr lang="el-GR" dirty="0" err="1"/>
              <a:t>παραμετροποιησης</a:t>
            </a:r>
            <a:endParaRPr lang="el-GR" dirty="0"/>
          </a:p>
          <a:p>
            <a:endParaRPr lang="el-GR" dirty="0"/>
          </a:p>
          <a:p>
            <a:r>
              <a:rPr lang="el-GR" dirty="0" err="1"/>
              <a:t>Μελλοντικα</a:t>
            </a:r>
            <a:r>
              <a:rPr lang="el-GR" dirty="0"/>
              <a:t> </a:t>
            </a:r>
            <a:r>
              <a:rPr lang="el-GR" dirty="0" err="1"/>
              <a:t>εμπλοκη</a:t>
            </a:r>
            <a:r>
              <a:rPr lang="el-GR" dirty="0"/>
              <a:t> </a:t>
            </a:r>
            <a:r>
              <a:rPr lang="el-GR" dirty="0" err="1"/>
              <a:t>ιδιωικου</a:t>
            </a:r>
            <a:r>
              <a:rPr lang="el-GR" dirty="0"/>
              <a:t> </a:t>
            </a:r>
            <a:r>
              <a:rPr lang="el-GR" dirty="0" err="1"/>
              <a:t>τομεα</a:t>
            </a:r>
            <a:endParaRPr lang="el-GR" dirty="0"/>
          </a:p>
          <a:p>
            <a:r>
              <a:rPr lang="en-US" dirty="0"/>
              <a:t>Loyalty </a:t>
            </a:r>
            <a:r>
              <a:rPr lang="el-GR" dirty="0" err="1"/>
              <a:t>συστηματα</a:t>
            </a: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33014183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Target Group </a:t>
            </a:r>
            <a:r>
              <a:rPr lang="el-GR" dirty="0" err="1"/>
              <a:t>Νεοι</a:t>
            </a:r>
            <a:endParaRPr lang="el-GR" dirty="0"/>
          </a:p>
          <a:p>
            <a:r>
              <a:rPr lang="en-US" dirty="0"/>
              <a:t>Social media</a:t>
            </a:r>
          </a:p>
          <a:p>
            <a:r>
              <a:rPr lang="el-GR" dirty="0" err="1"/>
              <a:t>Εμπλοκη</a:t>
            </a:r>
            <a:r>
              <a:rPr lang="el-GR" dirty="0"/>
              <a:t> </a:t>
            </a:r>
            <a:r>
              <a:rPr lang="el-GR" dirty="0" err="1"/>
              <a:t>δημοσιων</a:t>
            </a:r>
            <a:r>
              <a:rPr lang="el-GR" dirty="0"/>
              <a:t> προσώπων</a:t>
            </a:r>
          </a:p>
          <a:p>
            <a:r>
              <a:rPr lang="en-US" dirty="0" err="1"/>
              <a:t>Gameification</a:t>
            </a:r>
            <a:endParaRPr lang="en-US" dirty="0"/>
          </a:p>
          <a:p>
            <a:r>
              <a:rPr lang="el-GR" dirty="0" err="1"/>
              <a:t>Συστημα</a:t>
            </a:r>
            <a:r>
              <a:rPr lang="el-GR" dirty="0"/>
              <a:t> </a:t>
            </a:r>
            <a:r>
              <a:rPr lang="el-GR" dirty="0" err="1"/>
              <a:t>επιβραβευσης</a:t>
            </a:r>
            <a:endParaRPr lang="el-GR" dirty="0"/>
          </a:p>
          <a:p>
            <a:r>
              <a:rPr lang="en-US" dirty="0"/>
              <a:t>Top down </a:t>
            </a:r>
            <a:r>
              <a:rPr lang="el-GR" dirty="0" err="1"/>
              <a:t>ενημερωση</a:t>
            </a:r>
            <a:r>
              <a:rPr lang="el-GR" dirty="0"/>
              <a:t> από τους </a:t>
            </a:r>
            <a:r>
              <a:rPr lang="el-GR" dirty="0" err="1"/>
              <a:t>δημους</a:t>
            </a:r>
            <a:r>
              <a:rPr lang="el-G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965322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Target Group </a:t>
            </a:r>
            <a:r>
              <a:rPr lang="el-GR" dirty="0" err="1"/>
              <a:t>Νεοι</a:t>
            </a:r>
            <a:endParaRPr lang="el-GR" dirty="0"/>
          </a:p>
          <a:p>
            <a:r>
              <a:rPr lang="en-US" dirty="0"/>
              <a:t>Social media</a:t>
            </a:r>
          </a:p>
          <a:p>
            <a:r>
              <a:rPr lang="el-GR" dirty="0" err="1"/>
              <a:t>Εμπλοκη</a:t>
            </a:r>
            <a:r>
              <a:rPr lang="el-GR" dirty="0"/>
              <a:t> </a:t>
            </a:r>
            <a:r>
              <a:rPr lang="el-GR" dirty="0" err="1"/>
              <a:t>δημοσιων</a:t>
            </a:r>
            <a:r>
              <a:rPr lang="el-GR" dirty="0"/>
              <a:t> προσώπων</a:t>
            </a:r>
          </a:p>
          <a:p>
            <a:r>
              <a:rPr lang="en-US" dirty="0" err="1"/>
              <a:t>Gameification</a:t>
            </a:r>
            <a:endParaRPr lang="en-US" dirty="0"/>
          </a:p>
          <a:p>
            <a:r>
              <a:rPr lang="el-GR" dirty="0" err="1"/>
              <a:t>Συστημα</a:t>
            </a:r>
            <a:r>
              <a:rPr lang="el-GR" dirty="0"/>
              <a:t> </a:t>
            </a:r>
            <a:r>
              <a:rPr lang="el-GR" dirty="0" err="1"/>
              <a:t>επιβραβευσης</a:t>
            </a:r>
            <a:endParaRPr lang="el-GR" dirty="0"/>
          </a:p>
          <a:p>
            <a:r>
              <a:rPr lang="en-US" dirty="0"/>
              <a:t>Top down </a:t>
            </a:r>
            <a:r>
              <a:rPr lang="el-GR" dirty="0" err="1"/>
              <a:t>ενημερωση</a:t>
            </a:r>
            <a:r>
              <a:rPr lang="el-GR" dirty="0"/>
              <a:t> από τους </a:t>
            </a:r>
            <a:r>
              <a:rPr lang="el-GR" dirty="0" err="1"/>
              <a:t>δημους</a:t>
            </a:r>
            <a:r>
              <a:rPr lang="el-G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4550645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C# XAMARIN FORMS</a:t>
            </a:r>
          </a:p>
          <a:p>
            <a:r>
              <a:rPr lang="en-US" dirty="0"/>
              <a:t>AZURE</a:t>
            </a:r>
          </a:p>
          <a:p>
            <a:r>
              <a:rPr lang="en-US" dirty="0"/>
              <a:t>BOOTSTRAP</a:t>
            </a:r>
          </a:p>
          <a:p>
            <a:r>
              <a:rPr lang="en-US" dirty="0"/>
              <a:t>HTML CSS JAVASCRIPT</a:t>
            </a: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17193250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l-GR" dirty="0" err="1"/>
              <a:t>Ευαισθητοποιηση</a:t>
            </a:r>
            <a:r>
              <a:rPr lang="el-GR" dirty="0"/>
              <a:t> και </a:t>
            </a:r>
            <a:r>
              <a:rPr lang="el-GR" dirty="0" err="1"/>
              <a:t>ενεργοποιηση</a:t>
            </a:r>
            <a:r>
              <a:rPr lang="el-GR" dirty="0"/>
              <a:t> των </a:t>
            </a:r>
            <a:r>
              <a:rPr lang="el-GR" dirty="0" err="1"/>
              <a:t>δημοτων</a:t>
            </a:r>
            <a:r>
              <a:rPr lang="el-GR" dirty="0"/>
              <a:t> για τα </a:t>
            </a:r>
            <a:r>
              <a:rPr lang="el-GR" dirty="0" err="1"/>
              <a:t>κοινα</a:t>
            </a:r>
            <a:r>
              <a:rPr lang="el-GR" dirty="0"/>
              <a:t> σε έναν </a:t>
            </a:r>
            <a:r>
              <a:rPr lang="el-GR" dirty="0" err="1"/>
              <a:t>κοσμο</a:t>
            </a:r>
            <a:r>
              <a:rPr lang="el-GR" dirty="0"/>
              <a:t> που </a:t>
            </a:r>
            <a:r>
              <a:rPr lang="el-GR" dirty="0" err="1"/>
              <a:t>παιρνει</a:t>
            </a:r>
            <a:r>
              <a:rPr lang="el-GR" dirty="0"/>
              <a:t> </a:t>
            </a:r>
            <a:r>
              <a:rPr lang="el-GR" dirty="0" err="1"/>
              <a:t>αοποκεντροποιημενα</a:t>
            </a:r>
            <a:r>
              <a:rPr lang="el-GR" dirty="0"/>
              <a:t> </a:t>
            </a:r>
            <a:r>
              <a:rPr lang="el-GR" dirty="0" err="1"/>
              <a:t>αποφασεις</a:t>
            </a:r>
            <a:r>
              <a:rPr lang="el-GR" dirty="0"/>
              <a:t> σε </a:t>
            </a:r>
            <a:r>
              <a:rPr lang="el-GR" dirty="0" err="1"/>
              <a:t>επιπεδου</a:t>
            </a:r>
            <a:r>
              <a:rPr lang="el-GR" dirty="0"/>
              <a:t> </a:t>
            </a:r>
            <a:r>
              <a:rPr lang="el-GR" dirty="0" err="1"/>
              <a:t>δημου</a:t>
            </a:r>
            <a:endParaRPr lang="el-GR" dirty="0"/>
          </a:p>
          <a:p>
            <a:r>
              <a:rPr lang="el-GR" dirty="0" err="1"/>
              <a:t>Μελλοντικα</a:t>
            </a:r>
            <a:r>
              <a:rPr lang="el-GR" dirty="0"/>
              <a:t> να </a:t>
            </a:r>
            <a:r>
              <a:rPr lang="el-GR" dirty="0" err="1"/>
              <a:t>υλοποιηθει</a:t>
            </a:r>
            <a:r>
              <a:rPr lang="el-GR" dirty="0"/>
              <a:t> σε </a:t>
            </a:r>
            <a:r>
              <a:rPr lang="en-US" dirty="0"/>
              <a:t>decentralized </a:t>
            </a:r>
            <a:r>
              <a:rPr lang="el-GR" dirty="0" err="1"/>
              <a:t>περιβαλλον</a:t>
            </a:r>
            <a:r>
              <a:rPr lang="el-GR" dirty="0"/>
              <a:t> , </a:t>
            </a:r>
            <a:r>
              <a:rPr lang="el-GR" dirty="0" err="1"/>
              <a:t>δηλαδη</a:t>
            </a:r>
            <a:r>
              <a:rPr lang="el-GR" dirty="0"/>
              <a:t> </a:t>
            </a:r>
            <a:r>
              <a:rPr lang="en-US" dirty="0"/>
              <a:t> blockchain</a:t>
            </a:r>
            <a:endParaRPr lang="el-GR" dirty="0"/>
          </a:p>
          <a:p>
            <a:r>
              <a:rPr lang="el-GR" dirty="0"/>
              <a:t>Να </a:t>
            </a:r>
            <a:r>
              <a:rPr lang="el-GR" dirty="0" err="1"/>
              <a:t>στησουμε</a:t>
            </a:r>
            <a:r>
              <a:rPr lang="el-GR" dirty="0"/>
              <a:t> τα </a:t>
            </a:r>
            <a:r>
              <a:rPr lang="el-GR" dirty="0" err="1"/>
              <a:t>θεμελια</a:t>
            </a:r>
            <a:r>
              <a:rPr lang="el-GR" dirty="0"/>
              <a:t> για να </a:t>
            </a:r>
            <a:r>
              <a:rPr lang="el-GR" dirty="0" err="1"/>
              <a:t>επεκταθει</a:t>
            </a:r>
            <a:r>
              <a:rPr lang="el-GR" dirty="0"/>
              <a:t> σε </a:t>
            </a:r>
            <a:r>
              <a:rPr lang="el-GR" dirty="0" err="1"/>
              <a:t>εθνικο</a:t>
            </a:r>
            <a:r>
              <a:rPr lang="el-GR" dirty="0"/>
              <a:t> </a:t>
            </a:r>
            <a:r>
              <a:rPr lang="el-GR" dirty="0" err="1"/>
              <a:t>επιπεδο</a:t>
            </a: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2612159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l-GR" dirty="0" err="1"/>
              <a:t>Ευαισθητοποιηση</a:t>
            </a:r>
            <a:r>
              <a:rPr lang="el-GR" dirty="0"/>
              <a:t> και </a:t>
            </a:r>
            <a:r>
              <a:rPr lang="el-GR" dirty="0" err="1"/>
              <a:t>ενεργοποιηση</a:t>
            </a:r>
            <a:r>
              <a:rPr lang="el-GR" dirty="0"/>
              <a:t> των </a:t>
            </a:r>
            <a:r>
              <a:rPr lang="el-GR" dirty="0" err="1"/>
              <a:t>δημοτων</a:t>
            </a:r>
            <a:r>
              <a:rPr lang="el-GR" dirty="0"/>
              <a:t> για τα </a:t>
            </a:r>
            <a:r>
              <a:rPr lang="el-GR" dirty="0" err="1"/>
              <a:t>κοινα</a:t>
            </a:r>
            <a:r>
              <a:rPr lang="el-GR" dirty="0"/>
              <a:t> σε έναν </a:t>
            </a:r>
            <a:r>
              <a:rPr lang="el-GR" dirty="0" err="1"/>
              <a:t>κοσμο</a:t>
            </a:r>
            <a:r>
              <a:rPr lang="el-GR" dirty="0"/>
              <a:t> που </a:t>
            </a:r>
            <a:r>
              <a:rPr lang="el-GR" dirty="0" err="1"/>
              <a:t>παιρνει</a:t>
            </a:r>
            <a:r>
              <a:rPr lang="el-GR" dirty="0"/>
              <a:t> </a:t>
            </a:r>
            <a:r>
              <a:rPr lang="el-GR" dirty="0" err="1"/>
              <a:t>αοποκεντροποιημενα</a:t>
            </a:r>
            <a:r>
              <a:rPr lang="el-GR" dirty="0"/>
              <a:t> </a:t>
            </a:r>
            <a:r>
              <a:rPr lang="el-GR" dirty="0" err="1"/>
              <a:t>αποφασεις</a:t>
            </a:r>
            <a:r>
              <a:rPr lang="el-GR" dirty="0"/>
              <a:t> σε </a:t>
            </a:r>
            <a:r>
              <a:rPr lang="el-GR" dirty="0" err="1"/>
              <a:t>επιπεδου</a:t>
            </a:r>
            <a:r>
              <a:rPr lang="el-GR" dirty="0"/>
              <a:t> </a:t>
            </a:r>
            <a:r>
              <a:rPr lang="el-GR" dirty="0" err="1"/>
              <a:t>δημου</a:t>
            </a:r>
            <a:endParaRPr lang="el-GR" dirty="0"/>
          </a:p>
          <a:p>
            <a:endParaRPr lang="el-GR" dirty="0"/>
          </a:p>
          <a:p>
            <a:r>
              <a:rPr lang="el-GR" dirty="0"/>
              <a:t>Να </a:t>
            </a:r>
            <a:r>
              <a:rPr lang="el-GR" dirty="0" err="1"/>
              <a:t>στησουμε</a:t>
            </a:r>
            <a:r>
              <a:rPr lang="el-GR" dirty="0"/>
              <a:t> τα </a:t>
            </a:r>
            <a:r>
              <a:rPr lang="el-GR" dirty="0" err="1"/>
              <a:t>θεμελια</a:t>
            </a:r>
            <a:r>
              <a:rPr lang="el-GR" dirty="0"/>
              <a:t> για να </a:t>
            </a:r>
            <a:r>
              <a:rPr lang="el-GR" dirty="0" err="1"/>
              <a:t>επεκταθει</a:t>
            </a:r>
            <a:r>
              <a:rPr lang="el-GR" dirty="0"/>
              <a:t> σε </a:t>
            </a:r>
            <a:r>
              <a:rPr lang="el-GR" dirty="0" err="1"/>
              <a:t>εθνικο</a:t>
            </a:r>
            <a:r>
              <a:rPr lang="el-GR" dirty="0"/>
              <a:t> </a:t>
            </a:r>
            <a:r>
              <a:rPr lang="el-GR" dirty="0" err="1"/>
              <a:t>επιπεδο</a:t>
            </a: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211540433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32338554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l-GR" dirty="0"/>
              <a:t>Επανεξέταση το κάθε πότε ρωτάμε την άποψη των πολιτών</a:t>
            </a:r>
          </a:p>
        </p:txBody>
      </p:sp>
    </p:spTree>
    <p:extLst>
      <p:ext uri="{BB962C8B-B14F-4D97-AF65-F5344CB8AC3E}">
        <p14:creationId xmlns:p14="http://schemas.microsoft.com/office/powerpoint/2010/main" val="862294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l-GR" dirty="0"/>
              <a:t>Εφαρμογή </a:t>
            </a:r>
            <a:r>
              <a:rPr lang="el-GR" dirty="0" err="1"/>
              <a:t>Συνδιαστικής</a:t>
            </a:r>
            <a:r>
              <a:rPr lang="el-GR" dirty="0"/>
              <a:t> </a:t>
            </a:r>
            <a:r>
              <a:rPr lang="el-GR" dirty="0" err="1"/>
              <a:t>τεχνολίας</a:t>
            </a:r>
            <a:r>
              <a:rPr lang="el-GR" dirty="0"/>
              <a:t> </a:t>
            </a:r>
          </a:p>
          <a:p>
            <a:r>
              <a:rPr lang="el-GR" dirty="0" err="1"/>
              <a:t>Βασσμένο</a:t>
            </a:r>
            <a:r>
              <a:rPr lang="el-GR" dirty="0"/>
              <a:t> στο </a:t>
            </a:r>
            <a:r>
              <a:rPr lang="en-US" dirty="0"/>
              <a:t>liquid democracy </a:t>
            </a:r>
            <a:r>
              <a:rPr lang="el-GR" dirty="0" err="1"/>
              <a:t>μοντελο</a:t>
            </a:r>
            <a:r>
              <a:rPr lang="el-GR" dirty="0"/>
              <a:t> </a:t>
            </a:r>
          </a:p>
          <a:p>
            <a:r>
              <a:rPr lang="el-GR" dirty="0"/>
              <a:t>Στην </a:t>
            </a:r>
            <a:r>
              <a:rPr lang="el-GR" dirty="0" err="1"/>
              <a:t>τοπικη</a:t>
            </a:r>
            <a:r>
              <a:rPr lang="el-GR" dirty="0"/>
              <a:t> </a:t>
            </a:r>
            <a:r>
              <a:rPr lang="el-GR" dirty="0" err="1"/>
              <a:t>αυτοδοιηκηση</a:t>
            </a:r>
            <a:r>
              <a:rPr lang="el-G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210266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Cross platform </a:t>
            </a:r>
            <a:r>
              <a:rPr lang="el-GR" dirty="0" err="1"/>
              <a:t>εφαρμογη</a:t>
            </a:r>
            <a:endParaRPr lang="el-GR" dirty="0"/>
          </a:p>
          <a:p>
            <a:r>
              <a:rPr lang="el-GR" dirty="0" err="1"/>
              <a:t>Δινει</a:t>
            </a:r>
            <a:r>
              <a:rPr lang="el-GR" dirty="0"/>
              <a:t> τη </a:t>
            </a:r>
            <a:r>
              <a:rPr lang="el-GR" dirty="0" err="1"/>
              <a:t>δυνατοτητα</a:t>
            </a:r>
            <a:r>
              <a:rPr lang="el-GR" dirty="0"/>
              <a:t> σε </a:t>
            </a:r>
            <a:r>
              <a:rPr lang="el-GR" dirty="0" err="1"/>
              <a:t>ολους</a:t>
            </a:r>
            <a:r>
              <a:rPr lang="el-GR" dirty="0"/>
              <a:t> τους </a:t>
            </a:r>
            <a:r>
              <a:rPr lang="el-GR" dirty="0" err="1"/>
              <a:t>δημοτες</a:t>
            </a:r>
            <a:r>
              <a:rPr lang="el-GR" dirty="0"/>
              <a:t> να </a:t>
            </a:r>
            <a:r>
              <a:rPr lang="el-GR" dirty="0" err="1"/>
              <a:t>αλληλεπιδρουν</a:t>
            </a:r>
            <a:r>
              <a:rPr lang="el-GR" dirty="0"/>
              <a:t> σε </a:t>
            </a:r>
            <a:r>
              <a:rPr lang="el-GR" dirty="0" err="1"/>
              <a:t>αποφασεις</a:t>
            </a:r>
            <a:r>
              <a:rPr lang="el-GR" dirty="0"/>
              <a:t> και </a:t>
            </a:r>
            <a:r>
              <a:rPr lang="el-GR" dirty="0" err="1"/>
              <a:t>προτασεις</a:t>
            </a:r>
            <a:r>
              <a:rPr lang="el-GR" dirty="0"/>
              <a:t> </a:t>
            </a:r>
            <a:r>
              <a:rPr lang="el-GR" dirty="0" err="1"/>
              <a:t>συμπολιτων</a:t>
            </a:r>
            <a:endParaRPr lang="el-GR" dirty="0"/>
          </a:p>
          <a:p>
            <a:r>
              <a:rPr lang="el-GR" dirty="0"/>
              <a:t>(</a:t>
            </a:r>
            <a:r>
              <a:rPr lang="el-GR" dirty="0" err="1"/>
              <a:t>υπερ</a:t>
            </a:r>
            <a:r>
              <a:rPr lang="el-GR" dirty="0"/>
              <a:t> κατά </a:t>
            </a:r>
            <a:r>
              <a:rPr lang="el-GR" dirty="0" err="1"/>
              <a:t>μεταφορα</a:t>
            </a:r>
            <a:r>
              <a:rPr lang="el-GR" dirty="0"/>
              <a:t> </a:t>
            </a:r>
            <a:r>
              <a:rPr lang="el-GR" dirty="0" err="1"/>
              <a:t>ψηφου</a:t>
            </a:r>
            <a:r>
              <a:rPr lang="el-GR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9198008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l-GR" dirty="0"/>
              <a:t>Ευκολία / αμεσότητα /διαφάνεια στην </a:t>
            </a:r>
            <a:r>
              <a:rPr lang="el-GR" dirty="0" err="1"/>
              <a:t>επικοθινωνία</a:t>
            </a:r>
            <a:r>
              <a:rPr lang="el-GR" dirty="0"/>
              <a:t> και στην </a:t>
            </a:r>
            <a:r>
              <a:rPr lang="el-GR" dirty="0" err="1"/>
              <a:t>ανάδαση</a:t>
            </a:r>
            <a:r>
              <a:rPr lang="el-GR" dirty="0"/>
              <a:t> </a:t>
            </a:r>
            <a:r>
              <a:rPr lang="el-GR" dirty="0" err="1"/>
              <a:t>μεταξυ</a:t>
            </a:r>
            <a:r>
              <a:rPr lang="el-GR" dirty="0"/>
              <a:t> </a:t>
            </a:r>
            <a:r>
              <a:rPr lang="el-GR" dirty="0" err="1"/>
              <a:t>ολων</a:t>
            </a:r>
            <a:r>
              <a:rPr lang="el-GR" dirty="0"/>
              <a:t> των </a:t>
            </a:r>
            <a:r>
              <a:rPr lang="el-GR" dirty="0" err="1"/>
              <a:t>πολιτων</a:t>
            </a:r>
            <a:r>
              <a:rPr lang="el-GR" dirty="0"/>
              <a:t> (των </a:t>
            </a:r>
            <a:r>
              <a:rPr lang="el-GR" dirty="0" err="1"/>
              <a:t>δημοτων</a:t>
            </a:r>
            <a:r>
              <a:rPr lang="el-GR" dirty="0"/>
              <a:t> και των </a:t>
            </a:r>
            <a:r>
              <a:rPr lang="el-GR" dirty="0" err="1"/>
              <a:t>δημοτικων</a:t>
            </a:r>
            <a:r>
              <a:rPr lang="el-GR" dirty="0"/>
              <a:t> </a:t>
            </a:r>
            <a:r>
              <a:rPr lang="el-GR" dirty="0" err="1"/>
              <a:t>αρχων</a:t>
            </a:r>
            <a:r>
              <a:rPr lang="el-GR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3830948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13898470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l-GR" dirty="0"/>
              <a:t>Σε δήμους με συμβάσεις απόκτησης άδειας για χρονικό διάστημα</a:t>
            </a:r>
          </a:p>
          <a:p>
            <a:r>
              <a:rPr lang="el-GR" dirty="0"/>
              <a:t>Τι κερδίζει; </a:t>
            </a:r>
            <a:r>
              <a:rPr lang="el-GR" dirty="0" err="1"/>
              <a:t>Προωθει</a:t>
            </a:r>
            <a:r>
              <a:rPr lang="el-GR" dirty="0"/>
              <a:t> την Διαφάνεια</a:t>
            </a:r>
          </a:p>
          <a:p>
            <a:r>
              <a:rPr lang="el-GR" dirty="0" err="1"/>
              <a:t>Αμεση</a:t>
            </a:r>
            <a:r>
              <a:rPr lang="el-GR" dirty="0"/>
              <a:t> </a:t>
            </a:r>
            <a:r>
              <a:rPr lang="el-GR" dirty="0" err="1"/>
              <a:t>επιγνωση</a:t>
            </a:r>
            <a:r>
              <a:rPr lang="el-GR" dirty="0"/>
              <a:t> της </a:t>
            </a:r>
            <a:r>
              <a:rPr lang="el-GR" dirty="0" err="1"/>
              <a:t>αποψης</a:t>
            </a:r>
            <a:r>
              <a:rPr lang="el-GR" dirty="0"/>
              <a:t> των </a:t>
            </a:r>
            <a:r>
              <a:rPr lang="el-GR" dirty="0" err="1"/>
              <a:t>πολιτων</a:t>
            </a:r>
            <a:r>
              <a:rPr lang="el-GR" dirty="0"/>
              <a:t> σε </a:t>
            </a:r>
            <a:r>
              <a:rPr lang="el-GR" dirty="0" err="1"/>
              <a:t>πραγματικο</a:t>
            </a:r>
            <a:r>
              <a:rPr lang="el-GR" dirty="0"/>
              <a:t> </a:t>
            </a:r>
            <a:r>
              <a:rPr lang="el-GR" dirty="0" err="1"/>
              <a:t>χρονο</a:t>
            </a:r>
            <a:endParaRPr lang="el-GR" dirty="0"/>
          </a:p>
          <a:p>
            <a:r>
              <a:rPr lang="el-GR" dirty="0" err="1"/>
              <a:t>Χρησιμα</a:t>
            </a:r>
            <a:r>
              <a:rPr lang="el-GR" dirty="0"/>
              <a:t> </a:t>
            </a:r>
            <a:r>
              <a:rPr lang="el-GR" dirty="0" err="1"/>
              <a:t>στατιστικα</a:t>
            </a:r>
            <a:endParaRPr lang="el-GR" dirty="0"/>
          </a:p>
          <a:p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34695655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Target group </a:t>
            </a:r>
            <a:r>
              <a:rPr lang="el-GR" dirty="0"/>
              <a:t>όλοι οι </a:t>
            </a:r>
            <a:r>
              <a:rPr lang="el-GR" dirty="0" err="1"/>
              <a:t>δημοτές</a:t>
            </a:r>
            <a:r>
              <a:rPr lang="el-GR" dirty="0"/>
              <a:t> που </a:t>
            </a:r>
            <a:r>
              <a:rPr lang="el-GR" dirty="0" err="1"/>
              <a:t>θελουν</a:t>
            </a:r>
            <a:r>
              <a:rPr lang="el-GR" dirty="0"/>
              <a:t> να </a:t>
            </a:r>
            <a:r>
              <a:rPr lang="el-GR" dirty="0" err="1"/>
              <a:t>εκφρασουν</a:t>
            </a:r>
            <a:r>
              <a:rPr lang="el-GR" dirty="0"/>
              <a:t> την </a:t>
            </a:r>
            <a:r>
              <a:rPr lang="el-GR" dirty="0" err="1"/>
              <a:t>αποψη</a:t>
            </a:r>
            <a:r>
              <a:rPr lang="el-GR" dirty="0"/>
              <a:t> τους για τα </a:t>
            </a:r>
            <a:r>
              <a:rPr lang="el-GR" dirty="0" err="1"/>
              <a:t>κοινα</a:t>
            </a:r>
            <a:r>
              <a:rPr lang="el-GR" dirty="0"/>
              <a:t> και δεν τους </a:t>
            </a:r>
            <a:r>
              <a:rPr lang="el-GR" dirty="0" err="1"/>
              <a:t>αρκει</a:t>
            </a:r>
            <a:r>
              <a:rPr lang="el-GR" dirty="0"/>
              <a:t> μια </a:t>
            </a:r>
            <a:r>
              <a:rPr lang="el-GR" dirty="0" err="1"/>
              <a:t>φορα</a:t>
            </a:r>
            <a:r>
              <a:rPr lang="el-GR" dirty="0"/>
              <a:t> / 4 </a:t>
            </a:r>
            <a:r>
              <a:rPr lang="el-GR" dirty="0" err="1"/>
              <a:t>χρονια</a:t>
            </a:r>
            <a:r>
              <a:rPr lang="el-GR" dirty="0"/>
              <a:t> ή </a:t>
            </a:r>
            <a:r>
              <a:rPr lang="el-GR" dirty="0" err="1"/>
              <a:t>βρισκονται</a:t>
            </a:r>
            <a:r>
              <a:rPr lang="el-GR" dirty="0"/>
              <a:t> </a:t>
            </a:r>
            <a:r>
              <a:rPr lang="el-GR" dirty="0" err="1"/>
              <a:t>μακρια</a:t>
            </a:r>
            <a:r>
              <a:rPr lang="el-GR" dirty="0"/>
              <a:t> και </a:t>
            </a:r>
            <a:r>
              <a:rPr lang="el-GR" dirty="0" err="1"/>
              <a:t>ενδιαφερονται</a:t>
            </a:r>
            <a:r>
              <a:rPr lang="el-GR" dirty="0"/>
              <a:t> για τα </a:t>
            </a:r>
            <a:r>
              <a:rPr lang="el-GR" dirty="0" err="1"/>
              <a:t>κοινα</a:t>
            </a:r>
            <a:r>
              <a:rPr lang="el-GR" dirty="0"/>
              <a:t> του </a:t>
            </a:r>
            <a:r>
              <a:rPr lang="el-GR" dirty="0" err="1"/>
              <a:t>δημου</a:t>
            </a:r>
            <a:r>
              <a:rPr lang="el-GR" dirty="0"/>
              <a:t> τους</a:t>
            </a:r>
          </a:p>
        </p:txBody>
      </p:sp>
    </p:spTree>
    <p:extLst>
      <p:ext uri="{BB962C8B-B14F-4D97-AF65-F5344CB8AC3E}">
        <p14:creationId xmlns:p14="http://schemas.microsoft.com/office/powerpoint/2010/main" val="33052029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6893392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>
            <a:spLocks noGrp="1"/>
          </p:cNvSpPr>
          <p:nvPr>
            <p:ph type="sldNum" sz="quarter" idx="2"/>
          </p:nvPr>
        </p:nvSpPr>
        <p:spPr>
          <a:xfrm>
            <a:off x="11971114" y="11525250"/>
            <a:ext cx="432247" cy="482601"/>
          </a:xfrm>
          <a:prstGeom prst="rect">
            <a:avLst/>
          </a:prstGeom>
        </p:spPr>
        <p:txBody>
          <a:bodyPr wrap="none"/>
          <a:lstStyle>
            <a:lvl1pPr>
              <a:defRPr sz="2400" cap="none" spc="0"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Subtitle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0" name="Shape 2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1" name="Shape 2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3121683" y="2765425"/>
            <a:ext cx="3413125" cy="3413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6909380" y="2765424"/>
            <a:ext cx="3413125" cy="3413125"/>
          </a:xfrm>
        </p:spPr>
        <p:txBody>
          <a:bodyPr/>
          <a:lstStyle/>
          <a:p>
            <a:endParaRPr 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0697077" y="2765424"/>
            <a:ext cx="3413125" cy="3413125"/>
          </a:xfrm>
        </p:spPr>
        <p:txBody>
          <a:bodyPr/>
          <a:lstStyle/>
          <a:p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4484774" y="2765423"/>
            <a:ext cx="3413125" cy="3413125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18272471" y="2765423"/>
            <a:ext cx="3413125" cy="3413125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3121683" y="6508518"/>
            <a:ext cx="3413125" cy="3413125"/>
          </a:xfrm>
        </p:spPr>
        <p:txBody>
          <a:bodyPr/>
          <a:lstStyle/>
          <a:p>
            <a:endParaRPr lang="en-US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6909380" y="6508517"/>
            <a:ext cx="3413125" cy="3413125"/>
          </a:xfrm>
        </p:spPr>
        <p:txBody>
          <a:bodyPr/>
          <a:lstStyle/>
          <a:p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10697077" y="6508517"/>
            <a:ext cx="3413125" cy="3413125"/>
          </a:xfrm>
        </p:spPr>
        <p:txBody>
          <a:bodyPr/>
          <a:lstStyle/>
          <a:p>
            <a:endParaRPr lang="en-US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14484774" y="6508516"/>
            <a:ext cx="3413125" cy="3413125"/>
          </a:xfrm>
        </p:spPr>
        <p:txBody>
          <a:bodyPr/>
          <a:lstStyle/>
          <a:p>
            <a:endParaRPr lang="en-US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18272471" y="6508516"/>
            <a:ext cx="3413125" cy="341312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573218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3121683" y="2765425"/>
            <a:ext cx="3413125" cy="3413125"/>
          </a:xfrm>
        </p:spPr>
        <p:txBody>
          <a:bodyPr/>
          <a:lstStyle/>
          <a:p>
            <a:endParaRPr lang="en-US"/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6909380" y="2765424"/>
            <a:ext cx="3413125" cy="341312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0697077" y="2765424"/>
            <a:ext cx="3413125" cy="3413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4484774" y="2765423"/>
            <a:ext cx="3413125" cy="3413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18272471" y="2765423"/>
            <a:ext cx="3413125" cy="3413125"/>
          </a:xfrm>
        </p:spPr>
        <p:txBody>
          <a:bodyPr/>
          <a:lstStyle/>
          <a:p>
            <a:endParaRPr 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3121683" y="6508518"/>
            <a:ext cx="3413125" cy="3413125"/>
          </a:xfrm>
        </p:spPr>
        <p:txBody>
          <a:bodyPr/>
          <a:lstStyle/>
          <a:p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6909380" y="6508517"/>
            <a:ext cx="3413125" cy="3413125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10697077" y="6508517"/>
            <a:ext cx="3413125" cy="3413125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14484774" y="6508516"/>
            <a:ext cx="3413125" cy="3413125"/>
          </a:xfrm>
        </p:spPr>
        <p:txBody>
          <a:bodyPr/>
          <a:lstStyle/>
          <a:p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18272471" y="6508516"/>
            <a:ext cx="3413125" cy="341312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82085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>
            <a:off x="23144244" y="12526236"/>
            <a:ext cx="831289" cy="831289"/>
          </a:xfrm>
          <a:prstGeom prst="ellipse">
            <a:avLst/>
          </a:prstGeom>
          <a:solidFill>
            <a:srgbClr val="282828"/>
          </a:solidFill>
          <a:ln w="3175">
            <a:miter lim="400000"/>
          </a:ln>
        </p:spPr>
        <p:txBody>
          <a:bodyPr lIns="38100" tIns="38100" rIns="38100" bIns="38100" anchor="ctr"/>
          <a:lstStyle/>
          <a:p>
            <a:pPr algn="ctr">
              <a:defRPr sz="30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3" name="Shape 3"/>
          <p:cNvSpPr>
            <a:spLocks noGrp="1"/>
          </p:cNvSpPr>
          <p:nvPr>
            <p:ph type="title"/>
          </p:nvPr>
        </p:nvSpPr>
        <p:spPr>
          <a:xfrm>
            <a:off x="2121840" y="2279414"/>
            <a:ext cx="16482720" cy="2176835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Shape 4"/>
          <p:cNvSpPr>
            <a:spLocks noGrp="1"/>
          </p:cNvSpPr>
          <p:nvPr>
            <p:ph type="body" idx="1"/>
          </p:nvPr>
        </p:nvSpPr>
        <p:spPr>
          <a:xfrm>
            <a:off x="2167984" y="4630044"/>
            <a:ext cx="20476358" cy="701929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hape 5"/>
          <p:cNvSpPr>
            <a:spLocks noGrp="1"/>
          </p:cNvSpPr>
          <p:nvPr>
            <p:ph type="sldNum" sz="quarter" idx="2"/>
          </p:nvPr>
        </p:nvSpPr>
        <p:spPr>
          <a:xfrm>
            <a:off x="23255935" y="12764080"/>
            <a:ext cx="607908" cy="355601"/>
          </a:xfrm>
          <a:prstGeom prst="rect">
            <a:avLst/>
          </a:prstGeom>
          <a:ln w="3175">
            <a:miter lim="400000"/>
          </a:ln>
        </p:spPr>
        <p:txBody>
          <a:bodyPr lIns="38100" tIns="38100" rIns="38100" bIns="38100">
            <a:spAutoFit/>
          </a:bodyPr>
          <a:lstStyle>
            <a:lvl1pPr algn="ctr">
              <a:defRPr sz="1800" cap="all" spc="360">
                <a:solidFill>
                  <a:srgbClr val="FFFFFF"/>
                </a:solidFill>
                <a:latin typeface="+mn-lt"/>
                <a:ea typeface="+mn-ea"/>
                <a:cs typeface="+mn-cs"/>
                <a:sym typeface="Montserrat-Regular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transition spd="med"/>
  <p:txStyles>
    <p:titleStyle>
      <a:lvl1pPr marL="0" marR="0" indent="0" algn="l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0" b="1" i="0" u="none" strike="noStrike" cap="none" spc="0" baseline="0">
          <a:ln>
            <a:noFill/>
          </a:ln>
          <a:solidFill>
            <a:srgbClr val="282828"/>
          </a:solidFill>
          <a:uFillTx/>
          <a:latin typeface="Signika"/>
          <a:ea typeface="Signika"/>
          <a:cs typeface="Signika"/>
          <a:sym typeface="Signika"/>
        </a:defRPr>
      </a:lvl1pPr>
      <a:lvl2pPr marL="0" marR="0" indent="228600" algn="l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0" b="1" i="0" u="none" strike="noStrike" cap="none" spc="0" baseline="0">
          <a:ln>
            <a:noFill/>
          </a:ln>
          <a:solidFill>
            <a:srgbClr val="282828"/>
          </a:solidFill>
          <a:uFillTx/>
          <a:latin typeface="Signika"/>
          <a:ea typeface="Signika"/>
          <a:cs typeface="Signika"/>
          <a:sym typeface="Signika"/>
        </a:defRPr>
      </a:lvl2pPr>
      <a:lvl3pPr marL="0" marR="0" indent="457200" algn="l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0" b="1" i="0" u="none" strike="noStrike" cap="none" spc="0" baseline="0">
          <a:ln>
            <a:noFill/>
          </a:ln>
          <a:solidFill>
            <a:srgbClr val="282828"/>
          </a:solidFill>
          <a:uFillTx/>
          <a:latin typeface="Signika"/>
          <a:ea typeface="Signika"/>
          <a:cs typeface="Signika"/>
          <a:sym typeface="Signika"/>
        </a:defRPr>
      </a:lvl3pPr>
      <a:lvl4pPr marL="0" marR="0" indent="685800" algn="l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0" b="1" i="0" u="none" strike="noStrike" cap="none" spc="0" baseline="0">
          <a:ln>
            <a:noFill/>
          </a:ln>
          <a:solidFill>
            <a:srgbClr val="282828"/>
          </a:solidFill>
          <a:uFillTx/>
          <a:latin typeface="Signika"/>
          <a:ea typeface="Signika"/>
          <a:cs typeface="Signika"/>
          <a:sym typeface="Signika"/>
        </a:defRPr>
      </a:lvl4pPr>
      <a:lvl5pPr marL="0" marR="0" indent="914400" algn="l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0" b="1" i="0" u="none" strike="noStrike" cap="none" spc="0" baseline="0">
          <a:ln>
            <a:noFill/>
          </a:ln>
          <a:solidFill>
            <a:srgbClr val="282828"/>
          </a:solidFill>
          <a:uFillTx/>
          <a:latin typeface="Signika"/>
          <a:ea typeface="Signika"/>
          <a:cs typeface="Signika"/>
          <a:sym typeface="Signika"/>
        </a:defRPr>
      </a:lvl5pPr>
      <a:lvl6pPr marL="0" marR="0" indent="1143000" algn="l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0" b="1" i="0" u="none" strike="noStrike" cap="none" spc="0" baseline="0">
          <a:ln>
            <a:noFill/>
          </a:ln>
          <a:solidFill>
            <a:srgbClr val="282828"/>
          </a:solidFill>
          <a:uFillTx/>
          <a:latin typeface="Signika"/>
          <a:ea typeface="Signika"/>
          <a:cs typeface="Signika"/>
          <a:sym typeface="Signika"/>
        </a:defRPr>
      </a:lvl6pPr>
      <a:lvl7pPr marL="0" marR="0" indent="1371600" algn="l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0" b="1" i="0" u="none" strike="noStrike" cap="none" spc="0" baseline="0">
          <a:ln>
            <a:noFill/>
          </a:ln>
          <a:solidFill>
            <a:srgbClr val="282828"/>
          </a:solidFill>
          <a:uFillTx/>
          <a:latin typeface="Signika"/>
          <a:ea typeface="Signika"/>
          <a:cs typeface="Signika"/>
          <a:sym typeface="Signika"/>
        </a:defRPr>
      </a:lvl7pPr>
      <a:lvl8pPr marL="0" marR="0" indent="1600200" algn="l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0" b="1" i="0" u="none" strike="noStrike" cap="none" spc="0" baseline="0">
          <a:ln>
            <a:noFill/>
          </a:ln>
          <a:solidFill>
            <a:srgbClr val="282828"/>
          </a:solidFill>
          <a:uFillTx/>
          <a:latin typeface="Signika"/>
          <a:ea typeface="Signika"/>
          <a:cs typeface="Signika"/>
          <a:sym typeface="Signika"/>
        </a:defRPr>
      </a:lvl8pPr>
      <a:lvl9pPr marL="0" marR="0" indent="1828800" algn="l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0" b="1" i="0" u="none" strike="noStrike" cap="none" spc="0" baseline="0">
          <a:ln>
            <a:noFill/>
          </a:ln>
          <a:solidFill>
            <a:srgbClr val="282828"/>
          </a:solidFill>
          <a:uFillTx/>
          <a:latin typeface="Signika"/>
          <a:ea typeface="Signika"/>
          <a:cs typeface="Signika"/>
          <a:sym typeface="Signika"/>
        </a:defRPr>
      </a:lvl9pPr>
    </p:titleStyle>
    <p:bodyStyle>
      <a:lvl1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600" b="0" i="0" u="none" strike="noStrike" cap="none" spc="0" baseline="0">
          <a:ln>
            <a:noFill/>
          </a:ln>
          <a:solidFill>
            <a:srgbClr val="727574"/>
          </a:solidFill>
          <a:uFillTx/>
          <a:latin typeface="PT Sans"/>
          <a:ea typeface="PT Sans"/>
          <a:cs typeface="PT Sans"/>
          <a:sym typeface="PT Sans"/>
        </a:defRPr>
      </a:lvl1pPr>
      <a:lvl2pPr marL="0" marR="0" indent="2286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600" b="0" i="0" u="none" strike="noStrike" cap="none" spc="0" baseline="0">
          <a:ln>
            <a:noFill/>
          </a:ln>
          <a:solidFill>
            <a:srgbClr val="727574"/>
          </a:solidFill>
          <a:uFillTx/>
          <a:latin typeface="PT Sans"/>
          <a:ea typeface="PT Sans"/>
          <a:cs typeface="PT Sans"/>
          <a:sym typeface="PT Sans"/>
        </a:defRPr>
      </a:lvl2pPr>
      <a:lvl3pPr marL="0" marR="0" indent="4572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600" b="0" i="0" u="none" strike="noStrike" cap="none" spc="0" baseline="0">
          <a:ln>
            <a:noFill/>
          </a:ln>
          <a:solidFill>
            <a:srgbClr val="727574"/>
          </a:solidFill>
          <a:uFillTx/>
          <a:latin typeface="PT Sans"/>
          <a:ea typeface="PT Sans"/>
          <a:cs typeface="PT Sans"/>
          <a:sym typeface="PT Sans"/>
        </a:defRPr>
      </a:lvl3pPr>
      <a:lvl4pPr marL="0" marR="0" indent="6858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600" b="0" i="0" u="none" strike="noStrike" cap="none" spc="0" baseline="0">
          <a:ln>
            <a:noFill/>
          </a:ln>
          <a:solidFill>
            <a:srgbClr val="727574"/>
          </a:solidFill>
          <a:uFillTx/>
          <a:latin typeface="PT Sans"/>
          <a:ea typeface="PT Sans"/>
          <a:cs typeface="PT Sans"/>
          <a:sym typeface="PT Sans"/>
        </a:defRPr>
      </a:lvl4pPr>
      <a:lvl5pPr marL="0" marR="0" indent="9144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600" b="0" i="0" u="none" strike="noStrike" cap="none" spc="0" baseline="0">
          <a:ln>
            <a:noFill/>
          </a:ln>
          <a:solidFill>
            <a:srgbClr val="727574"/>
          </a:solidFill>
          <a:uFillTx/>
          <a:latin typeface="PT Sans"/>
          <a:ea typeface="PT Sans"/>
          <a:cs typeface="PT Sans"/>
          <a:sym typeface="PT Sans"/>
        </a:defRPr>
      </a:lvl5pPr>
      <a:lvl6pPr marL="0" marR="0" indent="11430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600" b="0" i="0" u="none" strike="noStrike" cap="none" spc="0" baseline="0">
          <a:ln>
            <a:noFill/>
          </a:ln>
          <a:solidFill>
            <a:srgbClr val="727574"/>
          </a:solidFill>
          <a:uFillTx/>
          <a:latin typeface="PT Sans"/>
          <a:ea typeface="PT Sans"/>
          <a:cs typeface="PT Sans"/>
          <a:sym typeface="PT Sans"/>
        </a:defRPr>
      </a:lvl6pPr>
      <a:lvl7pPr marL="0" marR="0" indent="13716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600" b="0" i="0" u="none" strike="noStrike" cap="none" spc="0" baseline="0">
          <a:ln>
            <a:noFill/>
          </a:ln>
          <a:solidFill>
            <a:srgbClr val="727574"/>
          </a:solidFill>
          <a:uFillTx/>
          <a:latin typeface="PT Sans"/>
          <a:ea typeface="PT Sans"/>
          <a:cs typeface="PT Sans"/>
          <a:sym typeface="PT Sans"/>
        </a:defRPr>
      </a:lvl7pPr>
      <a:lvl8pPr marL="0" marR="0" indent="16002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600" b="0" i="0" u="none" strike="noStrike" cap="none" spc="0" baseline="0">
          <a:ln>
            <a:noFill/>
          </a:ln>
          <a:solidFill>
            <a:srgbClr val="727574"/>
          </a:solidFill>
          <a:uFillTx/>
          <a:latin typeface="PT Sans"/>
          <a:ea typeface="PT Sans"/>
          <a:cs typeface="PT Sans"/>
          <a:sym typeface="PT Sans"/>
        </a:defRPr>
      </a:lvl8pPr>
      <a:lvl9pPr marL="0" marR="0" indent="18288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600" b="0" i="0" u="none" strike="noStrike" cap="none" spc="0" baseline="0">
          <a:ln>
            <a:noFill/>
          </a:ln>
          <a:solidFill>
            <a:srgbClr val="727574"/>
          </a:solidFill>
          <a:uFillTx/>
          <a:latin typeface="PT Sans"/>
          <a:ea typeface="PT Sans"/>
          <a:cs typeface="PT Sans"/>
          <a:sym typeface="PT Sans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all" spc="36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ontserrat-Regular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all" spc="36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ontserrat-Regular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all" spc="36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ontserrat-Regular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all" spc="36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ontserrat-Regular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all" spc="36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ontserrat-Regular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all" spc="36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ontserrat-Regular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all" spc="36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ontserrat-Regular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all" spc="36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ontserrat-Regular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all" spc="36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ontserrat-Regula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microsoft.com/office/2007/relationships/hdphoto" Target="../media/hdphoto3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microsoft.com/office/2007/relationships/hdphoto" Target="../media/hdphoto4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microsoft.com/office/2007/relationships/hdphoto" Target="../media/hdphoto3.wdp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microsoft.com/office/2007/relationships/hdphoto" Target="../media/hdphoto5.wd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microsoft.com/office/2007/relationships/hdphoto" Target="../media/hdphoto5.wdp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microsoft.com/office/2007/relationships/hdphoto" Target="../media/hdphoto6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microsoft.com/office/2007/relationships/hdphoto" Target="../media/hdphoto5.wdp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microsoft.com/office/2007/relationships/hdphoto" Target="../media/hdphoto3.wdp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microsoft.com/office/2007/relationships/hdphoto" Target="../media/hdphoto7.wdp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microsoft.com/office/2007/relationships/hdphoto" Target="../media/hdphoto7.wdp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Θέση εικόνας 4" descr="Εικόνα που περιέχει ουρανός, υπαίθριος, έδαφος, φύση&#10;&#10;Περιγραφή που δημιουργήθηκε αυτόματα">
            <a:extLst>
              <a:ext uri="{FF2B5EF4-FFF2-40B4-BE49-F238E27FC236}">
                <a16:creationId xmlns:a16="http://schemas.microsoft.com/office/drawing/2014/main" id="{8298EDD4-678A-4B48-8326-8E37380E511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alphaModFix amt="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6457" b="16457"/>
          <a:stretch>
            <a:fillRect/>
          </a:stretch>
        </p:blipFill>
        <p:spPr>
          <a:xfrm>
            <a:off x="736600" y="784225"/>
            <a:ext cx="22910800" cy="12147550"/>
          </a:xfrm>
          <a:solidFill>
            <a:schemeClr val="bg2"/>
          </a:solidFill>
        </p:spPr>
      </p:pic>
      <p:sp>
        <p:nvSpPr>
          <p:cNvPr id="31" name="Shape 31"/>
          <p:cNvSpPr/>
          <p:nvPr/>
        </p:nvSpPr>
        <p:spPr>
          <a:xfrm>
            <a:off x="8102483" y="2793883"/>
            <a:ext cx="8179035" cy="8179034"/>
          </a:xfrm>
          <a:prstGeom prst="ellipse">
            <a:avLst/>
          </a:prstGeom>
          <a:solidFill>
            <a:srgbClr val="274156"/>
          </a:solidFill>
          <a:ln w="3175">
            <a:solidFill>
              <a:srgbClr val="274156">
                <a:alpha val="0"/>
              </a:srgbClr>
            </a:solidFill>
            <a:miter lim="400000"/>
          </a:ln>
        </p:spPr>
        <p:txBody>
          <a:bodyPr lIns="38100" tIns="38100" rIns="38100" bIns="38100" anchor="ctr"/>
          <a:lstStyle/>
          <a:p>
            <a:pPr algn="ctr">
              <a:defRPr sz="30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32" name="Shape 32"/>
          <p:cNvSpPr/>
          <p:nvPr/>
        </p:nvSpPr>
        <p:spPr>
          <a:xfrm>
            <a:off x="12146318" y="5873196"/>
            <a:ext cx="77008" cy="19236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 algn="ctr">
              <a:defRPr sz="12000" b="1">
                <a:solidFill>
                  <a:srgbClr val="FFFFFF"/>
                </a:solidFill>
                <a:latin typeface="Signika"/>
                <a:ea typeface="Signika"/>
                <a:cs typeface="Signika"/>
                <a:sym typeface="Signika"/>
              </a:defRPr>
            </a:lvl1pPr>
          </a:lstStyle>
          <a:p>
            <a:endParaRPr dirty="0"/>
          </a:p>
        </p:txBody>
      </p:sp>
      <p:pic>
        <p:nvPicPr>
          <p:cNvPr id="7" name="Εικόνα 6">
            <a:extLst>
              <a:ext uri="{FF2B5EF4-FFF2-40B4-BE49-F238E27FC236}">
                <a16:creationId xmlns:a16="http://schemas.microsoft.com/office/drawing/2014/main" id="{E987008F-3B50-493E-B927-58FED765C3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3569" y="3580206"/>
            <a:ext cx="8682506" cy="650958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Εικόνα 6" descr="Εικόνα που περιέχει χάρτης, στιγμιότυπο οθόνης&#10;&#10;Περιγραφή που δημιουργήθηκε αυτόματα">
            <a:extLst>
              <a:ext uri="{FF2B5EF4-FFF2-40B4-BE49-F238E27FC236}">
                <a16:creationId xmlns:a16="http://schemas.microsoft.com/office/drawing/2014/main" id="{A7C384AD-6235-4073-BDDD-5400E0D89F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86588" y="0"/>
            <a:ext cx="5120924" cy="7725723"/>
          </a:xfrm>
          <a:prstGeom prst="rect">
            <a:avLst/>
          </a:prstGeom>
        </p:spPr>
      </p:pic>
      <p:pic>
        <p:nvPicPr>
          <p:cNvPr id="5" name="Εικόνα 4" descr="Εικόνα που περιέχει στιγμιότυπο οθόνης&#10;&#10;Περιγραφή που δημιουργήθηκε αυτόματα">
            <a:extLst>
              <a:ext uri="{FF2B5EF4-FFF2-40B4-BE49-F238E27FC236}">
                <a16:creationId xmlns:a16="http://schemas.microsoft.com/office/drawing/2014/main" id="{434838E8-212B-4A1B-8EBE-68D80F9D508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6135" y="6858000"/>
            <a:ext cx="3973729" cy="7064407"/>
          </a:xfrm>
          <a:prstGeom prst="rect">
            <a:avLst/>
          </a:prstGeom>
        </p:spPr>
      </p:pic>
      <p:pic>
        <p:nvPicPr>
          <p:cNvPr id="9" name="Εικόνα 8" descr="Εικόνα που περιέχει στιγμιότυπο οθόνης&#10;&#10;Περιγραφή που δημιουργήθηκε αυτόματα">
            <a:extLst>
              <a:ext uri="{FF2B5EF4-FFF2-40B4-BE49-F238E27FC236}">
                <a16:creationId xmlns:a16="http://schemas.microsoft.com/office/drawing/2014/main" id="{D52245E6-AFBB-492D-9162-25D9877BF9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29" y="461004"/>
            <a:ext cx="12090247" cy="6410436"/>
          </a:xfrm>
          <a:prstGeom prst="rect">
            <a:avLst/>
          </a:prstGeom>
        </p:spPr>
      </p:pic>
      <p:pic>
        <p:nvPicPr>
          <p:cNvPr id="11" name="Εικόνα 10" descr="Εικόνα που περιέχει στιγμιότυπο οθόνης&#10;&#10;Περιγραφή που δημιουργήθηκε αυτόματα">
            <a:extLst>
              <a:ext uri="{FF2B5EF4-FFF2-40B4-BE49-F238E27FC236}">
                <a16:creationId xmlns:a16="http://schemas.microsoft.com/office/drawing/2014/main" id="{B0A9EDDB-90D2-4A4A-96A7-7E2557E97B7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9176" y="6968037"/>
            <a:ext cx="10192527" cy="6768196"/>
          </a:xfrm>
          <a:prstGeom prst="rect">
            <a:avLst/>
          </a:prstGeom>
        </p:spPr>
      </p:pic>
      <p:sp>
        <p:nvSpPr>
          <p:cNvPr id="96" name="Shape 96"/>
          <p:cNvSpPr/>
          <p:nvPr/>
        </p:nvSpPr>
        <p:spPr>
          <a:xfrm>
            <a:off x="23144244" y="12526236"/>
            <a:ext cx="831289" cy="831289"/>
          </a:xfrm>
          <a:prstGeom prst="ellipse">
            <a:avLst/>
          </a:prstGeom>
          <a:solidFill>
            <a:srgbClr val="282828"/>
          </a:solidFill>
          <a:ln w="3175">
            <a:miter lim="400000"/>
          </a:ln>
        </p:spPr>
        <p:txBody>
          <a:bodyPr lIns="38100" tIns="38100" rIns="38100" bIns="38100" anchor="ctr"/>
          <a:lstStyle/>
          <a:p>
            <a:pPr algn="ctr">
              <a:defRPr sz="30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98" name="Shape 9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10</a:t>
            </a:fld>
            <a:endParaRPr/>
          </a:p>
        </p:txBody>
      </p:sp>
      <p:grpSp>
        <p:nvGrpSpPr>
          <p:cNvPr id="105" name="Group 105"/>
          <p:cNvGrpSpPr/>
          <p:nvPr/>
        </p:nvGrpSpPr>
        <p:grpSpPr>
          <a:xfrm>
            <a:off x="11547825" y="2784667"/>
            <a:ext cx="1212150" cy="1212150"/>
            <a:chOff x="0" y="0"/>
            <a:chExt cx="1212149" cy="1212149"/>
          </a:xfrm>
          <a:solidFill>
            <a:srgbClr val="274156"/>
          </a:solidFill>
        </p:grpSpPr>
        <p:sp>
          <p:nvSpPr>
            <p:cNvPr id="103" name="Shape 103"/>
            <p:cNvSpPr/>
            <p:nvPr/>
          </p:nvSpPr>
          <p:spPr>
            <a:xfrm>
              <a:off x="0" y="0"/>
              <a:ext cx="1212150" cy="1212150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algn="ctr">
                <a:defRPr sz="30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04" name="Shape 104"/>
            <p:cNvSpPr/>
            <p:nvPr/>
          </p:nvSpPr>
          <p:spPr>
            <a:xfrm rot="10800000">
              <a:off x="484447" y="428274"/>
              <a:ext cx="217856" cy="3556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010" y="0"/>
                  </a:moveTo>
                  <a:lnTo>
                    <a:pt x="0" y="2462"/>
                  </a:lnTo>
                  <a:lnTo>
                    <a:pt x="13671" y="10800"/>
                  </a:lnTo>
                  <a:lnTo>
                    <a:pt x="0" y="19194"/>
                  </a:lnTo>
                  <a:lnTo>
                    <a:pt x="4010" y="21600"/>
                  </a:lnTo>
                  <a:lnTo>
                    <a:pt x="21600" y="10800"/>
                  </a:lnTo>
                  <a:lnTo>
                    <a:pt x="4010" y="0"/>
                  </a:lnTo>
                </a:path>
              </a:pathLst>
            </a:custGeom>
            <a:grpFill/>
            <a:ln w="3175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Roboto Regular"/>
                  <a:ea typeface="Roboto Regular"/>
                  <a:cs typeface="Roboto Regular"/>
                  <a:sym typeface="Roboto Regular"/>
                </a:defRPr>
              </a:pPr>
              <a:endParaRPr/>
            </a:p>
          </p:txBody>
        </p:sp>
      </p:grpSp>
      <p:grpSp>
        <p:nvGrpSpPr>
          <p:cNvPr id="108" name="Group 108"/>
          <p:cNvGrpSpPr/>
          <p:nvPr/>
        </p:nvGrpSpPr>
        <p:grpSpPr>
          <a:xfrm rot="10800000">
            <a:off x="11560524" y="9746061"/>
            <a:ext cx="1212151" cy="1212151"/>
            <a:chOff x="0" y="0"/>
            <a:chExt cx="1212150" cy="1212150"/>
          </a:xfrm>
          <a:solidFill>
            <a:srgbClr val="274156"/>
          </a:solidFill>
        </p:grpSpPr>
        <p:sp>
          <p:nvSpPr>
            <p:cNvPr id="106" name="Shape 106"/>
            <p:cNvSpPr/>
            <p:nvPr/>
          </p:nvSpPr>
          <p:spPr>
            <a:xfrm>
              <a:off x="0" y="0"/>
              <a:ext cx="1212150" cy="1212150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algn="ctr">
                <a:defRPr sz="30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dirty="0"/>
            </a:p>
          </p:txBody>
        </p:sp>
        <p:sp>
          <p:nvSpPr>
            <p:cNvPr id="107" name="Shape 107"/>
            <p:cNvSpPr/>
            <p:nvPr/>
          </p:nvSpPr>
          <p:spPr>
            <a:xfrm rot="10800000">
              <a:off x="464570" y="428275"/>
              <a:ext cx="217856" cy="3556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010" y="0"/>
                  </a:moveTo>
                  <a:lnTo>
                    <a:pt x="0" y="2462"/>
                  </a:lnTo>
                  <a:lnTo>
                    <a:pt x="13671" y="10800"/>
                  </a:lnTo>
                  <a:lnTo>
                    <a:pt x="0" y="19194"/>
                  </a:lnTo>
                  <a:lnTo>
                    <a:pt x="4010" y="21600"/>
                  </a:lnTo>
                  <a:lnTo>
                    <a:pt x="21600" y="10800"/>
                  </a:lnTo>
                  <a:lnTo>
                    <a:pt x="4010" y="0"/>
                  </a:lnTo>
                </a:path>
              </a:pathLst>
            </a:custGeom>
            <a:grpFill/>
            <a:ln w="3175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Roboto Regular"/>
                  <a:ea typeface="Roboto Regular"/>
                  <a:cs typeface="Roboto Regular"/>
                  <a:sym typeface="Roboto Regular"/>
                </a:defRPr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0947638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Εικόνα 4" descr="Εικόνα που περιέχει άτομο, κτίριο, υπαίθριος, άτομα&#10;&#10;Περιγραφή που δημιουργήθηκε αυτόματα">
            <a:extLst>
              <a:ext uri="{FF2B5EF4-FFF2-40B4-BE49-F238E27FC236}">
                <a16:creationId xmlns:a16="http://schemas.microsoft.com/office/drawing/2014/main" id="{F6ED3AD3-BCA4-4541-AEA7-097B00AD29B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0444"/>
          <a:stretch/>
        </p:blipFill>
        <p:spPr>
          <a:xfrm>
            <a:off x="736600" y="784226"/>
            <a:ext cx="22910800" cy="12147550"/>
          </a:xfrm>
          <a:prstGeom prst="rect">
            <a:avLst/>
          </a:prstGeom>
        </p:spPr>
      </p:pic>
      <p:sp>
        <p:nvSpPr>
          <p:cNvPr id="34" name="Shape 34"/>
          <p:cNvSpPr/>
          <p:nvPr/>
        </p:nvSpPr>
        <p:spPr>
          <a:xfrm>
            <a:off x="2761997" y="5803761"/>
            <a:ext cx="18860005" cy="455995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>
            <a:normAutofit/>
          </a:bodyPr>
          <a:lstStyle/>
          <a:p>
            <a:pPr algn="ctr">
              <a:lnSpc>
                <a:spcPct val="90000"/>
              </a:lnSpc>
              <a:defRPr sz="11000" b="1">
                <a:solidFill>
                  <a:srgbClr val="282828"/>
                </a:solidFill>
                <a:latin typeface="Signika"/>
                <a:ea typeface="Signika"/>
                <a:cs typeface="Signika"/>
                <a:sym typeface="Signika"/>
              </a:defRPr>
            </a:pPr>
            <a:r>
              <a:rPr lang="el-GR" sz="14000" dirty="0">
                <a:solidFill>
                  <a:srgbClr val="274156"/>
                </a:solidFill>
              </a:rPr>
              <a:t>Γιατί είναι η λύση στο πρόβλημα;</a:t>
            </a:r>
            <a:endParaRPr sz="14000" dirty="0">
              <a:solidFill>
                <a:srgbClr val="27415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13632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Εικόνα 4" descr="Εικόνα που περιέχει άτομο, κτίριο, υπαίθριος, άτομα&#10;&#10;Περιγραφή που δημιουργήθηκε αυτόματα">
            <a:extLst>
              <a:ext uri="{FF2B5EF4-FFF2-40B4-BE49-F238E27FC236}">
                <a16:creationId xmlns:a16="http://schemas.microsoft.com/office/drawing/2014/main" id="{F6ED3AD3-BCA4-4541-AEA7-097B00AD29B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0444"/>
          <a:stretch/>
        </p:blipFill>
        <p:spPr>
          <a:xfrm>
            <a:off x="736600" y="784226"/>
            <a:ext cx="22910800" cy="12147550"/>
          </a:xfrm>
          <a:prstGeom prst="rect">
            <a:avLst/>
          </a:prstGeom>
        </p:spPr>
      </p:pic>
      <p:sp>
        <p:nvSpPr>
          <p:cNvPr id="34" name="Shape 34"/>
          <p:cNvSpPr/>
          <p:nvPr/>
        </p:nvSpPr>
        <p:spPr>
          <a:xfrm>
            <a:off x="2761997" y="5803761"/>
            <a:ext cx="18860005" cy="455995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>
            <a:normAutofit/>
          </a:bodyPr>
          <a:lstStyle/>
          <a:p>
            <a:pPr algn="ctr">
              <a:lnSpc>
                <a:spcPct val="90000"/>
              </a:lnSpc>
              <a:defRPr sz="11000" b="1">
                <a:solidFill>
                  <a:srgbClr val="282828"/>
                </a:solidFill>
                <a:latin typeface="Signika"/>
                <a:ea typeface="Signika"/>
                <a:cs typeface="Signika"/>
                <a:sym typeface="Signika"/>
              </a:defRPr>
            </a:pPr>
            <a:r>
              <a:rPr lang="el-GR" sz="14000" dirty="0">
                <a:solidFill>
                  <a:srgbClr val="274156"/>
                </a:solidFill>
              </a:rPr>
              <a:t>Τι προσφέρει;</a:t>
            </a:r>
            <a:endParaRPr sz="14000" dirty="0">
              <a:solidFill>
                <a:srgbClr val="27415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44767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13</a:t>
            </a:fld>
            <a:endParaRPr/>
          </a:p>
        </p:txBody>
      </p:sp>
      <p:graphicFrame>
        <p:nvGraphicFramePr>
          <p:cNvPr id="5" name="Πίνακας 4">
            <a:extLst>
              <a:ext uri="{FF2B5EF4-FFF2-40B4-BE49-F238E27FC236}">
                <a16:creationId xmlns:a16="http://schemas.microsoft.com/office/drawing/2014/main" id="{674AFA0F-49C3-4C9F-B3A1-359E4C7D56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3216667"/>
              </p:ext>
            </p:extLst>
          </p:nvPr>
        </p:nvGraphicFramePr>
        <p:xfrm>
          <a:off x="1761613" y="583926"/>
          <a:ext cx="20860774" cy="12530550"/>
        </p:xfrm>
        <a:graphic>
          <a:graphicData uri="http://schemas.openxmlformats.org/drawingml/2006/table">
            <a:tbl>
              <a:tblPr firstRow="1" bandRow="1">
                <a:tableStyleId>{4C3C2611-4C71-4FC5-86AE-919BDF0F9419}</a:tableStyleId>
              </a:tblPr>
              <a:tblGrid>
                <a:gridCol w="10430387">
                  <a:extLst>
                    <a:ext uri="{9D8B030D-6E8A-4147-A177-3AD203B41FA5}">
                      <a16:colId xmlns:a16="http://schemas.microsoft.com/office/drawing/2014/main" val="3537953369"/>
                    </a:ext>
                  </a:extLst>
                </a:gridCol>
                <a:gridCol w="10430387">
                  <a:extLst>
                    <a:ext uri="{9D8B030D-6E8A-4147-A177-3AD203B41FA5}">
                      <a16:colId xmlns:a16="http://schemas.microsoft.com/office/drawing/2014/main" val="3218927370"/>
                    </a:ext>
                  </a:extLst>
                </a:gridCol>
              </a:tblGrid>
              <a:tr h="1037168">
                <a:tc>
                  <a:txBody>
                    <a:bodyPr/>
                    <a:lstStyle/>
                    <a:p>
                      <a:r>
                        <a:rPr lang="en-US" sz="3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BEEOPEN</a:t>
                      </a:r>
                      <a:endParaRPr lang="el-GR" sz="3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7342" marR="117342" marT="58671" marB="58671">
                    <a:solidFill>
                      <a:srgbClr val="27415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LIQUID US</a:t>
                      </a:r>
                      <a:endParaRPr lang="el-GR" sz="3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7342" marR="117342" marT="58671" marB="58671">
                    <a:solidFill>
                      <a:srgbClr val="2741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5270955"/>
                  </a:ext>
                </a:extLst>
              </a:tr>
              <a:tr h="1037168">
                <a:tc>
                  <a:txBody>
                    <a:bodyPr/>
                    <a:lstStyle/>
                    <a:p>
                      <a:r>
                        <a:rPr lang="en-US" sz="3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Cross platform</a:t>
                      </a:r>
                      <a:endParaRPr lang="el-GR" sz="3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7342" marR="117342" marT="58671" marB="58671"/>
                </a:tc>
                <a:tc>
                  <a:txBody>
                    <a:bodyPr/>
                    <a:lstStyle/>
                    <a:p>
                      <a:r>
                        <a:rPr lang="el-GR" sz="3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χ</a:t>
                      </a:r>
                    </a:p>
                  </a:txBody>
                  <a:tcPr marL="117342" marR="117342" marT="58671" marB="58671"/>
                </a:tc>
                <a:extLst>
                  <a:ext uri="{0D108BD9-81ED-4DB2-BD59-A6C34878D82A}">
                    <a16:rowId xmlns:a16="http://schemas.microsoft.com/office/drawing/2014/main" val="1898499689"/>
                  </a:ext>
                </a:extLst>
              </a:tr>
              <a:tr h="1037168">
                <a:tc>
                  <a:txBody>
                    <a:bodyPr/>
                    <a:lstStyle/>
                    <a:p>
                      <a:r>
                        <a:rPr lang="el-GR" sz="3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ΕΙΔΙΚΟ </a:t>
                      </a:r>
                      <a:r>
                        <a:rPr lang="en-US" sz="3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UI </a:t>
                      </a:r>
                      <a:r>
                        <a:rPr lang="el-GR" sz="3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ΓΙΑ ΔΗΜΟΤΕΣ/ΔΗΜΟ</a:t>
                      </a:r>
                    </a:p>
                  </a:txBody>
                  <a:tcPr marL="117342" marR="117342" marT="58671" marB="58671"/>
                </a:tc>
                <a:tc>
                  <a:txBody>
                    <a:bodyPr/>
                    <a:lstStyle/>
                    <a:p>
                      <a:r>
                        <a:rPr lang="el-GR" sz="3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χ</a:t>
                      </a:r>
                    </a:p>
                  </a:txBody>
                  <a:tcPr marL="117342" marR="117342" marT="58671" marB="58671"/>
                </a:tc>
                <a:extLst>
                  <a:ext uri="{0D108BD9-81ED-4DB2-BD59-A6C34878D82A}">
                    <a16:rowId xmlns:a16="http://schemas.microsoft.com/office/drawing/2014/main" val="3441208"/>
                  </a:ext>
                </a:extLst>
              </a:tr>
              <a:tr h="1212532">
                <a:tc>
                  <a:txBody>
                    <a:bodyPr/>
                    <a:lstStyle/>
                    <a:p>
                      <a:r>
                        <a:rPr lang="el-GR" sz="3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ΔΥΝΑΤΟΤΗΤΑ ΜΕΤΑΦΟΡΑΣ ΨΗΦΟΥ ΓΙΑ Κ</a:t>
                      </a:r>
                      <a:r>
                        <a:rPr lang="en-US" sz="3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r>
                        <a:rPr lang="el-GR" sz="3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ΘΕ ΘΕΜΑ ΞΕΧΩΡΙΣΤΑ</a:t>
                      </a:r>
                    </a:p>
                  </a:txBody>
                  <a:tcPr marL="117342" marR="117342" marT="58671" marB="58671"/>
                </a:tc>
                <a:tc>
                  <a:txBody>
                    <a:bodyPr/>
                    <a:lstStyle/>
                    <a:p>
                      <a:r>
                        <a:rPr lang="el-GR" sz="3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ΕΠΙΛΟΓΗ ΜΟΝΑΔΙΚΟΥ ΕΚΠΡΟΣΩΠΟΥ ΓΙΑ ΌΛΑ ΤΑ ΘΕΜΑΤΑ</a:t>
                      </a:r>
                    </a:p>
                  </a:txBody>
                  <a:tcPr marL="117342" marR="117342" marT="58671" marB="58671"/>
                </a:tc>
                <a:extLst>
                  <a:ext uri="{0D108BD9-81ED-4DB2-BD59-A6C34878D82A}">
                    <a16:rowId xmlns:a16="http://schemas.microsoft.com/office/drawing/2014/main" val="121973743"/>
                  </a:ext>
                </a:extLst>
              </a:tr>
              <a:tr h="1212532">
                <a:tc>
                  <a:txBody>
                    <a:bodyPr/>
                    <a:lstStyle/>
                    <a:p>
                      <a:r>
                        <a:rPr lang="el-GR" sz="3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ΥΠΕΡ/ΚΑΤΆ ΨΗΦΟΦΟΡΙΑ ΣΕ ΠΡΑΓΜΑΤΙΚΟ ΧΡΟΝΟ</a:t>
                      </a:r>
                    </a:p>
                  </a:txBody>
                  <a:tcPr marL="117342" marR="117342" marT="58671" marB="58671"/>
                </a:tc>
                <a:tc>
                  <a:txBody>
                    <a:bodyPr/>
                    <a:lstStyle/>
                    <a:p>
                      <a:r>
                        <a:rPr lang="el-GR" sz="3600" dirty="0" err="1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Υπερ</a:t>
                      </a:r>
                      <a:r>
                        <a:rPr lang="el-GR" sz="3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/</a:t>
                      </a:r>
                      <a:r>
                        <a:rPr lang="el-GR" sz="3600" dirty="0" err="1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κατα</a:t>
                      </a:r>
                      <a:r>
                        <a:rPr lang="el-GR" sz="3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και </a:t>
                      </a:r>
                      <a:r>
                        <a:rPr lang="el-GR" sz="3600" dirty="0" err="1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αναμονη</a:t>
                      </a:r>
                      <a:r>
                        <a:rPr lang="el-GR" sz="3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</a:t>
                      </a:r>
                      <a:r>
                        <a:rPr lang="el-GR" sz="3600" dirty="0" err="1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αποτελεσματων</a:t>
                      </a:r>
                      <a:endParaRPr lang="el-GR" sz="3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7342" marR="117342" marT="58671" marB="58671"/>
                </a:tc>
                <a:extLst>
                  <a:ext uri="{0D108BD9-81ED-4DB2-BD59-A6C34878D82A}">
                    <a16:rowId xmlns:a16="http://schemas.microsoft.com/office/drawing/2014/main" val="4222051975"/>
                  </a:ext>
                </a:extLst>
              </a:tr>
              <a:tr h="1212532">
                <a:tc>
                  <a:txBody>
                    <a:bodyPr/>
                    <a:lstStyle/>
                    <a:p>
                      <a:r>
                        <a:rPr lang="el-GR" sz="3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ΒΑΣΙΣΜΕΝΟ ΣΕ ΠΡΟΤΥΠΑ ΕΠΙΤΥΧΩΝ ΕΦΑΡΜΟΓΩΝ (</a:t>
                      </a:r>
                      <a:r>
                        <a:rPr lang="en-US" sz="3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ZEUS)</a:t>
                      </a:r>
                      <a:endParaRPr lang="el-GR" sz="3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7342" marR="117342" marT="58671" marB="58671"/>
                </a:tc>
                <a:tc>
                  <a:txBody>
                    <a:bodyPr/>
                    <a:lstStyle/>
                    <a:p>
                      <a:r>
                        <a:rPr lang="el-GR" sz="3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χ</a:t>
                      </a:r>
                    </a:p>
                  </a:txBody>
                  <a:tcPr marL="117342" marR="117342" marT="58671" marB="58671"/>
                </a:tc>
                <a:extLst>
                  <a:ext uri="{0D108BD9-81ED-4DB2-BD59-A6C34878D82A}">
                    <a16:rowId xmlns:a16="http://schemas.microsoft.com/office/drawing/2014/main" val="2538747980"/>
                  </a:ext>
                </a:extLst>
              </a:tr>
              <a:tr h="1760128">
                <a:tc>
                  <a:txBody>
                    <a:bodyPr/>
                    <a:lstStyle/>
                    <a:p>
                      <a:r>
                        <a:rPr lang="el-GR" sz="3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ΛΙΣΤΑ ΜΕ ΔΗΜΟΣΙΕΥΣΕΙΣ ΠΟΛΙΤΩΝ/ ΔΗΜΟΤΙΚΩΝ ΑΡΧΩΝ</a:t>
                      </a:r>
                    </a:p>
                  </a:txBody>
                  <a:tcPr marL="117342" marR="117342" marT="58671" marB="58671"/>
                </a:tc>
                <a:tc>
                  <a:txBody>
                    <a:bodyPr/>
                    <a:lstStyle/>
                    <a:p>
                      <a:pPr marL="0" marR="0" lvl="0" indent="0" algn="ctr" defTabSz="8255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l-GR" sz="3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ΛΙΣΤΑ ΜΕ ΔΗΜΟΣΙΕΥΣΕΙΣ ΠΟΛΙΤΩΝ/ ΔΗΜΟΤΙΚΩΝ ΑΡΧΩΝ</a:t>
                      </a:r>
                    </a:p>
                    <a:p>
                      <a:endParaRPr lang="el-GR" sz="3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7342" marR="117342" marT="58671" marB="58671"/>
                </a:tc>
                <a:extLst>
                  <a:ext uri="{0D108BD9-81ED-4DB2-BD59-A6C34878D82A}">
                    <a16:rowId xmlns:a16="http://schemas.microsoft.com/office/drawing/2014/main" val="3363279857"/>
                  </a:ext>
                </a:extLst>
              </a:tr>
              <a:tr h="1212532">
                <a:tc>
                  <a:txBody>
                    <a:bodyPr/>
                    <a:lstStyle/>
                    <a:p>
                      <a:r>
                        <a:rPr lang="el-GR" sz="3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ΚΑΤΗΓΟΡΟΙΟΠΟΙΗΣΗ</a:t>
                      </a:r>
                    </a:p>
                  </a:txBody>
                  <a:tcPr marL="117342" marR="117342" marT="58671" marB="58671"/>
                </a:tc>
                <a:tc>
                  <a:txBody>
                    <a:bodyPr/>
                    <a:lstStyle/>
                    <a:p>
                      <a:pPr marL="0" marR="0" lvl="0" indent="0" algn="ctr" defTabSz="8255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l-GR" sz="3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ΚΑΤΗΓΟΡΟΙΟΠΟΙΗΣΗ</a:t>
                      </a:r>
                    </a:p>
                    <a:p>
                      <a:endParaRPr lang="el-GR" sz="3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7342" marR="117342" marT="58671" marB="58671"/>
                </a:tc>
                <a:extLst>
                  <a:ext uri="{0D108BD9-81ED-4DB2-BD59-A6C34878D82A}">
                    <a16:rowId xmlns:a16="http://schemas.microsoft.com/office/drawing/2014/main" val="3791035297"/>
                  </a:ext>
                </a:extLst>
              </a:tr>
              <a:tr h="1037168">
                <a:tc>
                  <a:txBody>
                    <a:bodyPr/>
                    <a:lstStyle/>
                    <a:p>
                      <a:r>
                        <a:rPr lang="el-GR" sz="3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ΤΑΥΤΟΠΟΙΗΣΗ ΜΕ ΑΦΜ</a:t>
                      </a:r>
                    </a:p>
                  </a:txBody>
                  <a:tcPr marL="117342" marR="117342" marT="58671" marB="58671"/>
                </a:tc>
                <a:tc>
                  <a:txBody>
                    <a:bodyPr/>
                    <a:lstStyle/>
                    <a:p>
                      <a:r>
                        <a:rPr lang="el-GR" sz="3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ΤΑΥΤΟΠΟΙΗΣΗ ΜΕ ΤΗΛΕΦΩΝΟ</a:t>
                      </a:r>
                    </a:p>
                  </a:txBody>
                  <a:tcPr marL="117342" marR="117342" marT="58671" marB="58671"/>
                </a:tc>
                <a:extLst>
                  <a:ext uri="{0D108BD9-81ED-4DB2-BD59-A6C34878D82A}">
                    <a16:rowId xmlns:a16="http://schemas.microsoft.com/office/drawing/2014/main" val="3607165876"/>
                  </a:ext>
                </a:extLst>
              </a:tr>
              <a:tr h="1760128">
                <a:tc>
                  <a:txBody>
                    <a:bodyPr/>
                    <a:lstStyle/>
                    <a:p>
                      <a:r>
                        <a:rPr lang="el-GR" sz="3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ΔΥΝΑΤΟΤΗΤΑ ΣΧΟΛΙΑΣΜΟΥ/ΑΝΑΔΡΑΣΗΣ</a:t>
                      </a:r>
                    </a:p>
                  </a:txBody>
                  <a:tcPr marL="117342" marR="117342" marT="58671" marB="58671"/>
                </a:tc>
                <a:tc>
                  <a:txBody>
                    <a:bodyPr/>
                    <a:lstStyle/>
                    <a:p>
                      <a:pPr marL="0" marR="0" lvl="0" indent="0" algn="ctr" defTabSz="8255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l-GR" sz="36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ΔΥΝΑΤΟΤΗΤΑ ΣΧΟΛΙΑΣΜΟΥ/ΑΝΑΔΡΑΣΗΣ</a:t>
                      </a:r>
                    </a:p>
                    <a:p>
                      <a:endParaRPr lang="el-GR" sz="36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7342" marR="117342" marT="58671" marB="58671"/>
                </a:tc>
                <a:extLst>
                  <a:ext uri="{0D108BD9-81ED-4DB2-BD59-A6C34878D82A}">
                    <a16:rowId xmlns:a16="http://schemas.microsoft.com/office/drawing/2014/main" val="3440573054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Θέση εικόνας 5" descr="Εικόνα που περιέχει άτομο, φορητός υπολογιστής, δάπεδο, εσωτερικό&#10;&#10;Περιγραφή που δημιουργήθηκε αυτόματα">
            <a:extLst>
              <a:ext uri="{FF2B5EF4-FFF2-40B4-BE49-F238E27FC236}">
                <a16:creationId xmlns:a16="http://schemas.microsoft.com/office/drawing/2014/main" id="{372AF75E-937C-4B7E-BBA1-F02D17C21FE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alphaModFix amt="8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4800" r="34800"/>
          <a:stretch>
            <a:fillRect/>
          </a:stretch>
        </p:blipFill>
        <p:spPr>
          <a:xfrm>
            <a:off x="-31750" y="0"/>
            <a:ext cx="6259513" cy="13728700"/>
          </a:xfrm>
          <a:solidFill>
            <a:schemeClr val="bg2"/>
          </a:solidFill>
        </p:spPr>
      </p:pic>
      <p:sp>
        <p:nvSpPr>
          <p:cNvPr id="88" name="Shape 8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14</a:t>
            </a:fld>
            <a:endParaRPr/>
          </a:p>
        </p:txBody>
      </p:sp>
      <p:sp>
        <p:nvSpPr>
          <p:cNvPr id="90" name="Shape 90"/>
          <p:cNvSpPr/>
          <p:nvPr/>
        </p:nvSpPr>
        <p:spPr>
          <a:xfrm>
            <a:off x="4535218" y="5138548"/>
            <a:ext cx="3413505" cy="3413505"/>
          </a:xfrm>
          <a:prstGeom prst="ellipse">
            <a:avLst/>
          </a:prstGeom>
          <a:solidFill>
            <a:srgbClr val="274156"/>
          </a:solidFill>
          <a:ln w="3175">
            <a:miter lim="400000"/>
          </a:ln>
        </p:spPr>
        <p:txBody>
          <a:bodyPr lIns="38100" tIns="38100" rIns="38100" bIns="38100" anchor="ctr"/>
          <a:lstStyle/>
          <a:p>
            <a:pPr algn="ctr">
              <a:defRPr sz="30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92" name="Shape 92"/>
          <p:cNvSpPr/>
          <p:nvPr/>
        </p:nvSpPr>
        <p:spPr>
          <a:xfrm>
            <a:off x="10199015" y="5138548"/>
            <a:ext cx="10139312" cy="5460365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>
            <a:normAutofit/>
          </a:bodyPr>
          <a:lstStyle/>
          <a:p>
            <a:pPr>
              <a:lnSpc>
                <a:spcPct val="90000"/>
              </a:lnSpc>
              <a:defRPr sz="11000" b="1">
                <a:solidFill>
                  <a:srgbClr val="282828"/>
                </a:solidFill>
                <a:latin typeface="Signika"/>
                <a:ea typeface="Signika"/>
                <a:cs typeface="Signika"/>
                <a:sym typeface="Signika"/>
              </a:defRPr>
            </a:pPr>
            <a:r>
              <a:rPr lang="el-GR" dirty="0"/>
              <a:t>Σε </a:t>
            </a:r>
            <a:r>
              <a:rPr lang="el-GR" dirty="0" err="1"/>
              <a:t>ποιούς</a:t>
            </a:r>
            <a:r>
              <a:rPr lang="el-GR" dirty="0"/>
              <a:t> απευθυνόμαστε;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15</a:t>
            </a:fld>
            <a:endParaRPr/>
          </a:p>
        </p:txBody>
      </p:sp>
      <p:pic>
        <p:nvPicPr>
          <p:cNvPr id="3" name="Εικόνα 2" descr="Εικόνα που περιέχει δέντρο, άτομο, υπαίθριος, ομάδα&#10;&#10;Περιγραφή που δημιουργήθηκε αυτόματα">
            <a:extLst>
              <a:ext uri="{FF2B5EF4-FFF2-40B4-BE49-F238E27FC236}">
                <a16:creationId xmlns:a16="http://schemas.microsoft.com/office/drawing/2014/main" id="{F7A82B25-42CD-4358-BC84-D57D5AA9FB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691" r="35545"/>
          <a:stretch/>
        </p:blipFill>
        <p:spPr>
          <a:xfrm>
            <a:off x="14207" y="12700"/>
            <a:ext cx="6227763" cy="13716000"/>
          </a:xfrm>
          <a:prstGeom prst="rect">
            <a:avLst/>
          </a:prstGeom>
        </p:spPr>
      </p:pic>
      <p:sp>
        <p:nvSpPr>
          <p:cNvPr id="90" name="Shape 90"/>
          <p:cNvSpPr/>
          <p:nvPr/>
        </p:nvSpPr>
        <p:spPr>
          <a:xfrm>
            <a:off x="4535218" y="5138548"/>
            <a:ext cx="3413505" cy="3413505"/>
          </a:xfrm>
          <a:prstGeom prst="ellipse">
            <a:avLst/>
          </a:prstGeom>
          <a:solidFill>
            <a:srgbClr val="274156"/>
          </a:solidFill>
          <a:ln w="3175">
            <a:miter lim="400000"/>
          </a:ln>
        </p:spPr>
        <p:txBody>
          <a:bodyPr lIns="38100" tIns="38100" rIns="38100" bIns="38100" anchor="ctr"/>
          <a:lstStyle/>
          <a:p>
            <a:pPr algn="ctr">
              <a:defRPr sz="30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92" name="Shape 92"/>
          <p:cNvSpPr/>
          <p:nvPr/>
        </p:nvSpPr>
        <p:spPr>
          <a:xfrm>
            <a:off x="10199015" y="5138548"/>
            <a:ext cx="10139312" cy="5460365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>
            <a:normAutofit/>
          </a:bodyPr>
          <a:lstStyle/>
          <a:p>
            <a:pPr>
              <a:lnSpc>
                <a:spcPct val="90000"/>
              </a:lnSpc>
              <a:defRPr sz="11000" b="1">
                <a:solidFill>
                  <a:srgbClr val="282828"/>
                </a:solidFill>
                <a:latin typeface="Signika"/>
                <a:ea typeface="Signika"/>
                <a:cs typeface="Signika"/>
                <a:sym typeface="Signika"/>
              </a:defRPr>
            </a:pPr>
            <a:r>
              <a:rPr lang="el-GR" dirty="0" err="1"/>
              <a:t>Ποιοί</a:t>
            </a:r>
            <a:r>
              <a:rPr lang="el-GR" dirty="0"/>
              <a:t> είναι οι χρήστες μας;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14398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16</a:t>
            </a:fld>
            <a:endParaRPr/>
          </a:p>
        </p:txBody>
      </p:sp>
      <p:pic>
        <p:nvPicPr>
          <p:cNvPr id="6" name="Θέση εικόνας 5" descr="Εικόνα που περιέχει άτομο, φορητός υπολογιστής, δάπεδο, εσωτερικό&#10;&#10;Περιγραφή που δημιουργήθηκε αυτόματα">
            <a:extLst>
              <a:ext uri="{FF2B5EF4-FFF2-40B4-BE49-F238E27FC236}">
                <a16:creationId xmlns:a16="http://schemas.microsoft.com/office/drawing/2014/main" id="{A18CE238-4B9F-4C6B-BE09-C940EAFEFD5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alphaModFix amt="8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4800" r="34800"/>
          <a:stretch>
            <a:fillRect/>
          </a:stretch>
        </p:blipFill>
        <p:spPr>
          <a:xfrm>
            <a:off x="-17543" y="0"/>
            <a:ext cx="6259513" cy="13728700"/>
          </a:xfrm>
          <a:solidFill>
            <a:schemeClr val="bg2"/>
          </a:solidFill>
        </p:spPr>
      </p:pic>
      <p:sp>
        <p:nvSpPr>
          <p:cNvPr id="90" name="Shape 90"/>
          <p:cNvSpPr/>
          <p:nvPr/>
        </p:nvSpPr>
        <p:spPr>
          <a:xfrm>
            <a:off x="4535218" y="5138548"/>
            <a:ext cx="3413505" cy="3413505"/>
          </a:xfrm>
          <a:prstGeom prst="ellipse">
            <a:avLst/>
          </a:prstGeom>
          <a:solidFill>
            <a:srgbClr val="274156"/>
          </a:solidFill>
          <a:ln w="3175">
            <a:miter lim="400000"/>
          </a:ln>
        </p:spPr>
        <p:txBody>
          <a:bodyPr lIns="38100" tIns="38100" rIns="38100" bIns="38100" anchor="ctr"/>
          <a:lstStyle/>
          <a:p>
            <a:pPr algn="ctr">
              <a:defRPr sz="30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92" name="Shape 92"/>
          <p:cNvSpPr/>
          <p:nvPr/>
        </p:nvSpPr>
        <p:spPr>
          <a:xfrm>
            <a:off x="10199015" y="5138548"/>
            <a:ext cx="10139312" cy="5460365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>
            <a:normAutofit/>
          </a:bodyPr>
          <a:lstStyle/>
          <a:p>
            <a:pPr>
              <a:lnSpc>
                <a:spcPct val="90000"/>
              </a:lnSpc>
              <a:defRPr sz="11000" b="1">
                <a:solidFill>
                  <a:srgbClr val="282828"/>
                </a:solidFill>
                <a:latin typeface="Signika"/>
                <a:ea typeface="Signika"/>
                <a:cs typeface="Signika"/>
                <a:sym typeface="Signika"/>
              </a:defRPr>
            </a:pPr>
            <a:r>
              <a:rPr lang="en-US" dirty="0"/>
              <a:t>S.W.O.T. Analysis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935762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/>
        </p:nvSpPr>
        <p:spPr>
          <a:xfrm>
            <a:off x="23144244" y="12526236"/>
            <a:ext cx="831289" cy="831289"/>
          </a:xfrm>
          <a:prstGeom prst="ellipse">
            <a:avLst/>
          </a:prstGeom>
          <a:solidFill>
            <a:srgbClr val="282828"/>
          </a:solidFill>
          <a:ln w="3175">
            <a:miter lim="400000"/>
          </a:ln>
        </p:spPr>
        <p:txBody>
          <a:bodyPr lIns="38100" tIns="38100" rIns="38100" bIns="38100" anchor="ctr"/>
          <a:lstStyle/>
          <a:p>
            <a:pPr algn="ctr">
              <a:defRPr sz="30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98" name="Shape 9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17</a:t>
            </a:fld>
            <a:endParaRPr/>
          </a:p>
        </p:txBody>
      </p:sp>
      <p:sp>
        <p:nvSpPr>
          <p:cNvPr id="99" name="Shape 99"/>
          <p:cNvSpPr/>
          <p:nvPr/>
        </p:nvSpPr>
        <p:spPr>
          <a:xfrm>
            <a:off x="13615440" y="1555088"/>
            <a:ext cx="10216989" cy="121215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>
            <a:normAutofit/>
          </a:bodyPr>
          <a:lstStyle>
            <a:lvl1pPr>
              <a:lnSpc>
                <a:spcPct val="90000"/>
              </a:lnSpc>
              <a:defRPr sz="6000" b="1">
                <a:solidFill>
                  <a:srgbClr val="282828"/>
                </a:solidFill>
                <a:latin typeface="Signika"/>
                <a:ea typeface="Signika"/>
                <a:cs typeface="Signika"/>
                <a:sym typeface="Signika"/>
              </a:defRPr>
            </a:lvl1pPr>
          </a:lstStyle>
          <a:p>
            <a:r>
              <a:rPr lang="en-US" dirty="0"/>
              <a:t>Weaknesses</a:t>
            </a:r>
            <a:endParaRPr dirty="0"/>
          </a:p>
        </p:txBody>
      </p:sp>
      <p:sp>
        <p:nvSpPr>
          <p:cNvPr id="100" name="Shape 100"/>
          <p:cNvSpPr/>
          <p:nvPr/>
        </p:nvSpPr>
        <p:spPr>
          <a:xfrm>
            <a:off x="13617543" y="2837905"/>
            <a:ext cx="9325584" cy="336411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>
            <a:noAutofit/>
          </a:bodyPr>
          <a:lstStyle/>
          <a:p>
            <a:r>
              <a:rPr lang="el-GR" sz="4000" dirty="0"/>
              <a:t>Εξάρτηση από τεχνολογίες "</a:t>
            </a:r>
            <a:r>
              <a:rPr lang="el-GR" sz="4000" dirty="0" err="1"/>
              <a:t>Black</a:t>
            </a:r>
            <a:r>
              <a:rPr lang="el-GR" sz="4000" dirty="0"/>
              <a:t> </a:t>
            </a:r>
            <a:r>
              <a:rPr lang="el-GR" sz="4000" dirty="0" err="1"/>
              <a:t>Box</a:t>
            </a:r>
            <a:r>
              <a:rPr lang="el-GR" sz="4000" dirty="0"/>
              <a:t>"</a:t>
            </a:r>
          </a:p>
          <a:p>
            <a:r>
              <a:rPr lang="el-GR" sz="4000" dirty="0"/>
              <a:t>Μη οικειότητα χρηστών με αντίστοιχες πλατφόρμες</a:t>
            </a:r>
          </a:p>
          <a:p>
            <a:r>
              <a:rPr lang="el-GR" sz="4000" dirty="0"/>
              <a:t>Μεγάλη εξάρτηση από ανθρώπινο παράγοντα</a:t>
            </a:r>
            <a:endParaRPr sz="4000" dirty="0"/>
          </a:p>
        </p:txBody>
      </p:sp>
      <p:sp>
        <p:nvSpPr>
          <p:cNvPr id="101" name="Shape 101"/>
          <p:cNvSpPr/>
          <p:nvPr/>
        </p:nvSpPr>
        <p:spPr>
          <a:xfrm>
            <a:off x="2323037" y="8221506"/>
            <a:ext cx="8216928" cy="158955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>
            <a:normAutofit/>
          </a:bodyPr>
          <a:lstStyle>
            <a:lvl1pPr algn="r">
              <a:lnSpc>
                <a:spcPct val="90000"/>
              </a:lnSpc>
              <a:defRPr sz="6000" b="1">
                <a:solidFill>
                  <a:srgbClr val="282828"/>
                </a:solidFill>
                <a:latin typeface="Signika"/>
                <a:ea typeface="Signika"/>
                <a:cs typeface="Signika"/>
                <a:sym typeface="Signika"/>
              </a:defRPr>
            </a:lvl1pPr>
          </a:lstStyle>
          <a:p>
            <a:r>
              <a:rPr lang="en-US" dirty="0"/>
              <a:t>Opportunities</a:t>
            </a:r>
            <a:endParaRPr dirty="0"/>
          </a:p>
        </p:txBody>
      </p:sp>
      <p:sp>
        <p:nvSpPr>
          <p:cNvPr id="102" name="Shape 102"/>
          <p:cNvSpPr/>
          <p:nvPr/>
        </p:nvSpPr>
        <p:spPr>
          <a:xfrm>
            <a:off x="831273" y="9399969"/>
            <a:ext cx="9536363" cy="336411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>
            <a:noAutofit/>
          </a:bodyPr>
          <a:lstStyle>
            <a:lvl1pPr algn="r"/>
          </a:lstStyle>
          <a:p>
            <a:r>
              <a:rPr lang="el-GR" sz="4000" dirty="0"/>
              <a:t>Διεθνής στροφή στη συμμετοχική λήψη αποφάσεων</a:t>
            </a:r>
          </a:p>
          <a:p>
            <a:r>
              <a:rPr lang="el-GR" sz="4000" dirty="0"/>
              <a:t>Πιθανή επεκτασιμότητα</a:t>
            </a:r>
          </a:p>
          <a:p>
            <a:r>
              <a:rPr lang="el-GR" sz="4000" dirty="0"/>
              <a:t>Συνεργασία με την ιδιωτική πρωτοβουλία</a:t>
            </a:r>
          </a:p>
          <a:p>
            <a:r>
              <a:rPr lang="el-GR" sz="4000" dirty="0"/>
              <a:t>Εξαγωγή χρήσιμων συμπερασμάτων με τεχνικές </a:t>
            </a:r>
            <a:r>
              <a:rPr lang="el-GR" sz="4000" dirty="0" err="1"/>
              <a:t>Machine</a:t>
            </a:r>
            <a:r>
              <a:rPr lang="el-GR" sz="4000" dirty="0"/>
              <a:t> </a:t>
            </a:r>
            <a:r>
              <a:rPr lang="el-GR" sz="4000" dirty="0" err="1"/>
              <a:t>Learning</a:t>
            </a:r>
            <a:endParaRPr sz="4000" dirty="0"/>
          </a:p>
        </p:txBody>
      </p:sp>
      <p:grpSp>
        <p:nvGrpSpPr>
          <p:cNvPr id="105" name="Group 105"/>
          <p:cNvGrpSpPr/>
          <p:nvPr/>
        </p:nvGrpSpPr>
        <p:grpSpPr>
          <a:xfrm>
            <a:off x="11547825" y="2784667"/>
            <a:ext cx="1212150" cy="1212150"/>
            <a:chOff x="0" y="0"/>
            <a:chExt cx="1212149" cy="1212149"/>
          </a:xfrm>
          <a:solidFill>
            <a:srgbClr val="274156"/>
          </a:solidFill>
        </p:grpSpPr>
        <p:sp>
          <p:nvSpPr>
            <p:cNvPr id="103" name="Shape 103"/>
            <p:cNvSpPr/>
            <p:nvPr/>
          </p:nvSpPr>
          <p:spPr>
            <a:xfrm>
              <a:off x="0" y="0"/>
              <a:ext cx="1212150" cy="1212150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algn="ctr">
                <a:defRPr sz="30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>
                <a:solidFill>
                  <a:srgbClr val="274156"/>
                </a:solidFill>
              </a:endParaRPr>
            </a:p>
          </p:txBody>
        </p:sp>
        <p:sp>
          <p:nvSpPr>
            <p:cNvPr id="104" name="Shape 104"/>
            <p:cNvSpPr/>
            <p:nvPr/>
          </p:nvSpPr>
          <p:spPr>
            <a:xfrm rot="10800000">
              <a:off x="484447" y="428274"/>
              <a:ext cx="217856" cy="3556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010" y="0"/>
                  </a:moveTo>
                  <a:lnTo>
                    <a:pt x="0" y="2462"/>
                  </a:lnTo>
                  <a:lnTo>
                    <a:pt x="13671" y="10800"/>
                  </a:lnTo>
                  <a:lnTo>
                    <a:pt x="0" y="19194"/>
                  </a:lnTo>
                  <a:lnTo>
                    <a:pt x="4010" y="21600"/>
                  </a:lnTo>
                  <a:lnTo>
                    <a:pt x="21600" y="10800"/>
                  </a:lnTo>
                  <a:lnTo>
                    <a:pt x="4010" y="0"/>
                  </a:lnTo>
                </a:path>
              </a:pathLst>
            </a:custGeom>
            <a:grpFill/>
            <a:ln w="3175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Roboto Regular"/>
                  <a:ea typeface="Roboto Regular"/>
                  <a:cs typeface="Roboto Regular"/>
                  <a:sym typeface="Roboto Regular"/>
                </a:defRPr>
              </a:pPr>
              <a:endParaRPr>
                <a:solidFill>
                  <a:srgbClr val="274156"/>
                </a:solidFill>
              </a:endParaRPr>
            </a:p>
          </p:txBody>
        </p:sp>
      </p:grpSp>
      <p:grpSp>
        <p:nvGrpSpPr>
          <p:cNvPr id="108" name="Group 108"/>
          <p:cNvGrpSpPr/>
          <p:nvPr/>
        </p:nvGrpSpPr>
        <p:grpSpPr>
          <a:xfrm rot="10800000">
            <a:off x="11560524" y="9746061"/>
            <a:ext cx="1212151" cy="1212151"/>
            <a:chOff x="0" y="0"/>
            <a:chExt cx="1212150" cy="1212150"/>
          </a:xfrm>
          <a:solidFill>
            <a:srgbClr val="274156"/>
          </a:solidFill>
        </p:grpSpPr>
        <p:sp>
          <p:nvSpPr>
            <p:cNvPr id="106" name="Shape 106"/>
            <p:cNvSpPr/>
            <p:nvPr/>
          </p:nvSpPr>
          <p:spPr>
            <a:xfrm>
              <a:off x="0" y="0"/>
              <a:ext cx="1212150" cy="1212150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algn="ctr">
                <a:defRPr sz="30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07" name="Shape 107"/>
            <p:cNvSpPr/>
            <p:nvPr/>
          </p:nvSpPr>
          <p:spPr>
            <a:xfrm rot="10800000">
              <a:off x="464570" y="428275"/>
              <a:ext cx="217856" cy="3556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010" y="0"/>
                  </a:moveTo>
                  <a:lnTo>
                    <a:pt x="0" y="2462"/>
                  </a:lnTo>
                  <a:lnTo>
                    <a:pt x="13671" y="10800"/>
                  </a:lnTo>
                  <a:lnTo>
                    <a:pt x="0" y="19194"/>
                  </a:lnTo>
                  <a:lnTo>
                    <a:pt x="4010" y="21600"/>
                  </a:lnTo>
                  <a:lnTo>
                    <a:pt x="21600" y="10800"/>
                  </a:lnTo>
                  <a:lnTo>
                    <a:pt x="4010" y="0"/>
                  </a:lnTo>
                </a:path>
              </a:pathLst>
            </a:custGeom>
            <a:grpFill/>
            <a:ln w="3175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Roboto Regular"/>
                  <a:ea typeface="Roboto Regular"/>
                  <a:cs typeface="Roboto Regular"/>
                  <a:sym typeface="Roboto Regular"/>
                </a:defRPr>
              </a:pPr>
              <a:endParaRPr/>
            </a:p>
          </p:txBody>
        </p:sp>
      </p:grpSp>
      <p:sp>
        <p:nvSpPr>
          <p:cNvPr id="16" name="Shape 99">
            <a:extLst>
              <a:ext uri="{FF2B5EF4-FFF2-40B4-BE49-F238E27FC236}">
                <a16:creationId xmlns:a16="http://schemas.microsoft.com/office/drawing/2014/main" id="{0B7A04A4-1DF8-4AC6-BC03-DC496009F0F7}"/>
              </a:ext>
            </a:extLst>
          </p:cNvPr>
          <p:cNvSpPr/>
          <p:nvPr/>
        </p:nvSpPr>
        <p:spPr>
          <a:xfrm>
            <a:off x="150647" y="1555087"/>
            <a:ext cx="10216989" cy="121215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>
            <a:normAutofit/>
          </a:bodyPr>
          <a:lstStyle>
            <a:lvl1pPr>
              <a:lnSpc>
                <a:spcPct val="90000"/>
              </a:lnSpc>
              <a:defRPr sz="6000" b="1">
                <a:solidFill>
                  <a:srgbClr val="282828"/>
                </a:solidFill>
                <a:latin typeface="Signika"/>
                <a:ea typeface="Signika"/>
                <a:cs typeface="Signika"/>
                <a:sym typeface="Signika"/>
              </a:defRPr>
            </a:lvl1pPr>
          </a:lstStyle>
          <a:p>
            <a:pPr algn="r"/>
            <a:r>
              <a:rPr lang="en-US" dirty="0"/>
              <a:t>Strengths</a:t>
            </a:r>
            <a:endParaRPr dirty="0"/>
          </a:p>
        </p:txBody>
      </p:sp>
      <p:sp>
        <p:nvSpPr>
          <p:cNvPr id="17" name="Shape 100">
            <a:extLst>
              <a:ext uri="{FF2B5EF4-FFF2-40B4-BE49-F238E27FC236}">
                <a16:creationId xmlns:a16="http://schemas.microsoft.com/office/drawing/2014/main" id="{AFDB1FE8-29F6-49DA-B8D7-D7C9085879B6}"/>
              </a:ext>
            </a:extLst>
          </p:cNvPr>
          <p:cNvSpPr/>
          <p:nvPr/>
        </p:nvSpPr>
        <p:spPr>
          <a:xfrm>
            <a:off x="1977114" y="2908571"/>
            <a:ext cx="8390522" cy="336411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>
            <a:noAutofit/>
          </a:bodyPr>
          <a:lstStyle/>
          <a:p>
            <a:pPr algn="r"/>
            <a:r>
              <a:rPr lang="el-GR" sz="4000" dirty="0"/>
              <a:t>Καινοτομία</a:t>
            </a:r>
          </a:p>
          <a:p>
            <a:pPr algn="r"/>
            <a:r>
              <a:rPr lang="el-GR" sz="4000" dirty="0"/>
              <a:t>Προηγμένη Τεχνολογία</a:t>
            </a:r>
          </a:p>
          <a:p>
            <a:pPr algn="r"/>
            <a:r>
              <a:rPr lang="en-US" sz="4000" dirty="0"/>
              <a:t>Cross-platform</a:t>
            </a:r>
          </a:p>
          <a:p>
            <a:pPr algn="r"/>
            <a:r>
              <a:rPr lang="el-GR" sz="4000" dirty="0"/>
              <a:t>Εύχρηστο </a:t>
            </a:r>
            <a:r>
              <a:rPr lang="en-US" sz="4000" dirty="0"/>
              <a:t>UI</a:t>
            </a:r>
          </a:p>
          <a:p>
            <a:pPr algn="r"/>
            <a:r>
              <a:rPr lang="el-GR" sz="4000" dirty="0"/>
              <a:t>Δυνατότητα μεταφοράς ψήφου</a:t>
            </a:r>
          </a:p>
          <a:p>
            <a:pPr algn="r"/>
            <a:r>
              <a:rPr lang="en-US" sz="4000" dirty="0"/>
              <a:t>Open Data</a:t>
            </a:r>
          </a:p>
          <a:p>
            <a:pPr algn="r"/>
            <a:r>
              <a:rPr lang="en-US" sz="4000" dirty="0"/>
              <a:t>Real-Time Feedback</a:t>
            </a:r>
            <a:endParaRPr sz="4000" dirty="0"/>
          </a:p>
        </p:txBody>
      </p:sp>
      <p:sp>
        <p:nvSpPr>
          <p:cNvPr id="18" name="Shape 99">
            <a:extLst>
              <a:ext uri="{FF2B5EF4-FFF2-40B4-BE49-F238E27FC236}">
                <a16:creationId xmlns:a16="http://schemas.microsoft.com/office/drawing/2014/main" id="{8DB14412-7016-4E96-8071-D21A208AC59A}"/>
              </a:ext>
            </a:extLst>
          </p:cNvPr>
          <p:cNvSpPr/>
          <p:nvPr/>
        </p:nvSpPr>
        <p:spPr>
          <a:xfrm>
            <a:off x="13793233" y="8221506"/>
            <a:ext cx="10216989" cy="121215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>
            <a:normAutofit/>
          </a:bodyPr>
          <a:lstStyle>
            <a:lvl1pPr>
              <a:lnSpc>
                <a:spcPct val="90000"/>
              </a:lnSpc>
              <a:defRPr sz="6000" b="1">
                <a:solidFill>
                  <a:srgbClr val="282828"/>
                </a:solidFill>
                <a:latin typeface="Signika"/>
                <a:ea typeface="Signika"/>
                <a:cs typeface="Signika"/>
                <a:sym typeface="Signika"/>
              </a:defRPr>
            </a:lvl1pPr>
          </a:lstStyle>
          <a:p>
            <a:r>
              <a:rPr lang="en-US" dirty="0"/>
              <a:t>Threats</a:t>
            </a:r>
            <a:endParaRPr dirty="0"/>
          </a:p>
        </p:txBody>
      </p:sp>
      <p:sp>
        <p:nvSpPr>
          <p:cNvPr id="19" name="Shape 100">
            <a:extLst>
              <a:ext uri="{FF2B5EF4-FFF2-40B4-BE49-F238E27FC236}">
                <a16:creationId xmlns:a16="http://schemas.microsoft.com/office/drawing/2014/main" id="{89C64171-92F6-40CC-9234-BDC5143065CA}"/>
              </a:ext>
            </a:extLst>
          </p:cNvPr>
          <p:cNvSpPr/>
          <p:nvPr/>
        </p:nvSpPr>
        <p:spPr>
          <a:xfrm>
            <a:off x="13795336" y="9504323"/>
            <a:ext cx="8390522" cy="336411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>
            <a:normAutofit/>
          </a:bodyPr>
          <a:lstStyle/>
          <a:p>
            <a:r>
              <a:rPr lang="el-GR" sz="4000" dirty="0"/>
              <a:t>Μη αποδοχή από τους χρήστες</a:t>
            </a:r>
          </a:p>
          <a:p>
            <a:r>
              <a:rPr lang="el-GR" sz="4000" dirty="0"/>
              <a:t>Μη εξοικείωση χρήστη στο περιβάλλον</a:t>
            </a:r>
          </a:p>
          <a:p>
            <a:r>
              <a:rPr lang="el-GR" sz="4000" dirty="0"/>
              <a:t>Παραπλανητικές δημοσιεύσεις</a:t>
            </a:r>
            <a:endParaRPr sz="40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18</a:t>
            </a:fld>
            <a:endParaRPr/>
          </a:p>
        </p:txBody>
      </p:sp>
      <p:pic>
        <p:nvPicPr>
          <p:cNvPr id="4" name="Εικόνα 3" descr="Εικόνα που περιέχει άτομο, έδαφος, υπαίθριος, άνδρας&#10;&#10;Περιγραφή που δημιουργήθηκε αυτόματα">
            <a:extLst>
              <a:ext uri="{FF2B5EF4-FFF2-40B4-BE49-F238E27FC236}">
                <a16:creationId xmlns:a16="http://schemas.microsoft.com/office/drawing/2014/main" id="{DE0941B7-C994-4419-B4F6-917270FACC8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8199" r="31728"/>
          <a:stretch/>
        </p:blipFill>
        <p:spPr>
          <a:xfrm>
            <a:off x="0" y="0"/>
            <a:ext cx="6227763" cy="13716000"/>
          </a:xfrm>
          <a:prstGeom prst="rect">
            <a:avLst/>
          </a:prstGeom>
        </p:spPr>
      </p:pic>
      <p:sp>
        <p:nvSpPr>
          <p:cNvPr id="90" name="Shape 90"/>
          <p:cNvSpPr/>
          <p:nvPr/>
        </p:nvSpPr>
        <p:spPr>
          <a:xfrm>
            <a:off x="4535218" y="5138548"/>
            <a:ext cx="3413505" cy="3413505"/>
          </a:xfrm>
          <a:prstGeom prst="ellipse">
            <a:avLst/>
          </a:prstGeom>
          <a:solidFill>
            <a:srgbClr val="274156"/>
          </a:solidFill>
          <a:ln w="3175">
            <a:miter lim="400000"/>
          </a:ln>
        </p:spPr>
        <p:txBody>
          <a:bodyPr lIns="38100" tIns="38100" rIns="38100" bIns="38100" anchor="ctr"/>
          <a:lstStyle/>
          <a:p>
            <a:pPr algn="ctr">
              <a:defRPr sz="30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92" name="Shape 92"/>
          <p:cNvSpPr/>
          <p:nvPr/>
        </p:nvSpPr>
        <p:spPr>
          <a:xfrm>
            <a:off x="10199015" y="5138548"/>
            <a:ext cx="10139312" cy="5460365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>
            <a:normAutofit/>
          </a:bodyPr>
          <a:lstStyle/>
          <a:p>
            <a:pPr>
              <a:lnSpc>
                <a:spcPct val="90000"/>
              </a:lnSpc>
              <a:defRPr sz="11000" b="1">
                <a:solidFill>
                  <a:srgbClr val="282828"/>
                </a:solidFill>
                <a:latin typeface="Signika"/>
                <a:ea typeface="Signika"/>
                <a:cs typeface="Signika"/>
                <a:sym typeface="Signika"/>
              </a:defRPr>
            </a:pPr>
            <a:r>
              <a:rPr lang="el-GR" dirty="0"/>
              <a:t>Οικονομική Βιωσιμότητα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644375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19</a:t>
            </a:fld>
            <a:endParaRPr/>
          </a:p>
        </p:txBody>
      </p:sp>
      <p:pic>
        <p:nvPicPr>
          <p:cNvPr id="4" name="Εικόνα 3" descr="Εικόνα που περιέχει άτομο, έδαφος, υπαίθριος, άνδρας&#10;&#10;Περιγραφή που δημιουργήθηκε αυτόματα">
            <a:extLst>
              <a:ext uri="{FF2B5EF4-FFF2-40B4-BE49-F238E27FC236}">
                <a16:creationId xmlns:a16="http://schemas.microsoft.com/office/drawing/2014/main" id="{DE0941B7-C994-4419-B4F6-917270FACC8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8199" r="31728"/>
          <a:stretch/>
        </p:blipFill>
        <p:spPr>
          <a:xfrm>
            <a:off x="0" y="0"/>
            <a:ext cx="6227763" cy="13716000"/>
          </a:xfrm>
          <a:prstGeom prst="rect">
            <a:avLst/>
          </a:prstGeom>
        </p:spPr>
      </p:pic>
      <p:sp>
        <p:nvSpPr>
          <p:cNvPr id="90" name="Shape 90"/>
          <p:cNvSpPr/>
          <p:nvPr/>
        </p:nvSpPr>
        <p:spPr>
          <a:xfrm>
            <a:off x="4535218" y="5138548"/>
            <a:ext cx="3413505" cy="3413505"/>
          </a:xfrm>
          <a:prstGeom prst="ellipse">
            <a:avLst/>
          </a:prstGeom>
          <a:solidFill>
            <a:srgbClr val="274156"/>
          </a:solidFill>
          <a:ln w="3175">
            <a:miter lim="400000"/>
          </a:ln>
        </p:spPr>
        <p:txBody>
          <a:bodyPr lIns="38100" tIns="38100" rIns="38100" bIns="38100" anchor="ctr"/>
          <a:lstStyle/>
          <a:p>
            <a:pPr algn="ctr">
              <a:defRPr sz="30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92" name="Shape 92"/>
          <p:cNvSpPr/>
          <p:nvPr/>
        </p:nvSpPr>
        <p:spPr>
          <a:xfrm>
            <a:off x="9672193" y="2408365"/>
            <a:ext cx="10139312" cy="5460365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>
            <a:no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l-GR" sz="5400" dirty="0"/>
              <a:t>Συμβάσεις αδειών με δήμους ετησίως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l-GR" sz="5400" dirty="0"/>
              <a:t>Συνεισφορά εκπαίδευσης προσωπικού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l-GR" sz="5400" dirty="0"/>
              <a:t>Συνεισφορά παραμετροποίησης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l-GR" sz="54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l-GR" sz="5400" dirty="0"/>
              <a:t>Μελλοντικά: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l-GR" sz="5400" dirty="0"/>
              <a:t>Εμπλοκή ιδιωτικού τομέα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5400" dirty="0"/>
              <a:t>Loyalty </a:t>
            </a:r>
            <a:r>
              <a:rPr lang="el-GR" sz="5400" dirty="0"/>
              <a:t>συστήματα</a:t>
            </a:r>
          </a:p>
        </p:txBody>
      </p:sp>
    </p:spTree>
    <p:extLst>
      <p:ext uri="{BB962C8B-B14F-4D97-AF65-F5344CB8AC3E}">
        <p14:creationId xmlns:p14="http://schemas.microsoft.com/office/powerpoint/2010/main" val="8451520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Εικόνα 4" descr="Εικόνα που περιέχει άτομο, κτίριο, υπαίθριος, άτομα&#10;&#10;Περιγραφή που δημιουργήθηκε αυτόματα">
            <a:extLst>
              <a:ext uri="{FF2B5EF4-FFF2-40B4-BE49-F238E27FC236}">
                <a16:creationId xmlns:a16="http://schemas.microsoft.com/office/drawing/2014/main" id="{F6ED3AD3-BCA4-4541-AEA7-097B00AD29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0444"/>
          <a:stretch/>
        </p:blipFill>
        <p:spPr>
          <a:xfrm>
            <a:off x="736600" y="784226"/>
            <a:ext cx="22910800" cy="12147550"/>
          </a:xfrm>
          <a:prstGeom prst="rect">
            <a:avLst/>
          </a:prstGeom>
        </p:spPr>
      </p:pic>
      <p:sp>
        <p:nvSpPr>
          <p:cNvPr id="34" name="Shape 34"/>
          <p:cNvSpPr/>
          <p:nvPr/>
        </p:nvSpPr>
        <p:spPr>
          <a:xfrm>
            <a:off x="2761997" y="5803761"/>
            <a:ext cx="18860005" cy="455995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>
            <a:normAutofit/>
          </a:bodyPr>
          <a:lstStyle/>
          <a:p>
            <a:pPr algn="ctr">
              <a:lnSpc>
                <a:spcPct val="90000"/>
              </a:lnSpc>
              <a:defRPr sz="11000" b="1">
                <a:solidFill>
                  <a:srgbClr val="282828"/>
                </a:solidFill>
                <a:latin typeface="Signika"/>
                <a:ea typeface="Signika"/>
                <a:cs typeface="Signika"/>
                <a:sym typeface="Signika"/>
              </a:defRPr>
            </a:pPr>
            <a:r>
              <a:rPr lang="el-GR" sz="14000" dirty="0">
                <a:solidFill>
                  <a:srgbClr val="274156"/>
                </a:solidFill>
              </a:rPr>
              <a:t>Υπάρχει πρόβλημα;</a:t>
            </a:r>
            <a:endParaRPr sz="14000" dirty="0">
              <a:solidFill>
                <a:srgbClr val="274156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Θέση εικόνας 3" descr="Εικόνα που περιέχει υπαίθριος, χλόη, ουρανός, όρθιος&#10;&#10;Περιγραφή που δημιουργήθηκε αυτόματα">
            <a:extLst>
              <a:ext uri="{FF2B5EF4-FFF2-40B4-BE49-F238E27FC236}">
                <a16:creationId xmlns:a16="http://schemas.microsoft.com/office/drawing/2014/main" id="{E644ADFA-6AD5-4FEF-ABAB-6462E496755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alphaModFix amt="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1748" b="31748"/>
          <a:stretch>
            <a:fillRect/>
          </a:stretch>
        </p:blipFill>
        <p:spPr>
          <a:xfrm>
            <a:off x="19878" y="-42863"/>
            <a:ext cx="24384000" cy="5934076"/>
          </a:xfrm>
          <a:solidFill>
            <a:schemeClr val="bg2"/>
          </a:solidFill>
        </p:spPr>
      </p:pic>
      <p:sp>
        <p:nvSpPr>
          <p:cNvPr id="127" name="Shape 12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20</a:t>
            </a:fld>
            <a:endParaRPr/>
          </a:p>
        </p:txBody>
      </p:sp>
      <p:sp>
        <p:nvSpPr>
          <p:cNvPr id="128" name="Shape 128"/>
          <p:cNvSpPr/>
          <p:nvPr/>
        </p:nvSpPr>
        <p:spPr>
          <a:xfrm>
            <a:off x="4606071" y="7034370"/>
            <a:ext cx="15171858" cy="206649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>
            <a:normAutofit/>
          </a:bodyPr>
          <a:lstStyle>
            <a:lvl1pPr algn="ctr">
              <a:lnSpc>
                <a:spcPct val="90000"/>
              </a:lnSpc>
              <a:defRPr sz="11000" b="1">
                <a:solidFill>
                  <a:srgbClr val="282828"/>
                </a:solidFill>
                <a:latin typeface="Signika"/>
                <a:ea typeface="Signika"/>
                <a:cs typeface="Signika"/>
                <a:sym typeface="Signika"/>
              </a:defRPr>
            </a:lvl1pPr>
          </a:lstStyle>
          <a:p>
            <a:r>
              <a:rPr lang="el-GR" dirty="0"/>
              <a:t>Προώθηση</a:t>
            </a:r>
            <a:endParaRPr dirty="0"/>
          </a:p>
        </p:txBody>
      </p:sp>
      <p:grpSp>
        <p:nvGrpSpPr>
          <p:cNvPr id="132" name="Group 132"/>
          <p:cNvGrpSpPr/>
          <p:nvPr/>
        </p:nvGrpSpPr>
        <p:grpSpPr>
          <a:xfrm rot="16200000">
            <a:off x="11585925" y="5273184"/>
            <a:ext cx="1212151" cy="1212151"/>
            <a:chOff x="0" y="0"/>
            <a:chExt cx="1212150" cy="1212150"/>
          </a:xfrm>
          <a:solidFill>
            <a:srgbClr val="274156"/>
          </a:solidFill>
        </p:grpSpPr>
        <p:sp>
          <p:nvSpPr>
            <p:cNvPr id="130" name="Shape 130"/>
            <p:cNvSpPr/>
            <p:nvPr/>
          </p:nvSpPr>
          <p:spPr>
            <a:xfrm>
              <a:off x="0" y="0"/>
              <a:ext cx="1212150" cy="1212150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algn="ctr">
                <a:defRPr sz="30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 rot="10800000">
              <a:off x="484447" y="448152"/>
              <a:ext cx="217856" cy="3556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010" y="0"/>
                  </a:moveTo>
                  <a:lnTo>
                    <a:pt x="0" y="2462"/>
                  </a:lnTo>
                  <a:lnTo>
                    <a:pt x="13671" y="10800"/>
                  </a:lnTo>
                  <a:lnTo>
                    <a:pt x="0" y="19194"/>
                  </a:lnTo>
                  <a:lnTo>
                    <a:pt x="4010" y="21600"/>
                  </a:lnTo>
                  <a:lnTo>
                    <a:pt x="21600" y="10800"/>
                  </a:lnTo>
                  <a:lnTo>
                    <a:pt x="4010" y="0"/>
                  </a:lnTo>
                </a:path>
              </a:pathLst>
            </a:custGeom>
            <a:grpFill/>
            <a:ln w="3175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Roboto Regular"/>
                  <a:ea typeface="Roboto Regular"/>
                  <a:cs typeface="Roboto Regular"/>
                  <a:sym typeface="Roboto Regular"/>
                </a:defRPr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21</a:t>
            </a:fld>
            <a:endParaRPr/>
          </a:p>
        </p:txBody>
      </p:sp>
      <p:pic>
        <p:nvPicPr>
          <p:cNvPr id="4" name="Εικόνα 3" descr="Εικόνα που περιέχει άτομο, έδαφος, υπαίθριος, άνδρας&#10;&#10;Περιγραφή που δημιουργήθηκε αυτόματα">
            <a:extLst>
              <a:ext uri="{FF2B5EF4-FFF2-40B4-BE49-F238E27FC236}">
                <a16:creationId xmlns:a16="http://schemas.microsoft.com/office/drawing/2014/main" id="{DE0941B7-C994-4419-B4F6-917270FACC8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8199" r="31728"/>
          <a:stretch/>
        </p:blipFill>
        <p:spPr>
          <a:xfrm>
            <a:off x="0" y="0"/>
            <a:ext cx="6227763" cy="13716000"/>
          </a:xfrm>
          <a:prstGeom prst="rect">
            <a:avLst/>
          </a:prstGeom>
        </p:spPr>
      </p:pic>
      <p:sp>
        <p:nvSpPr>
          <p:cNvPr id="90" name="Shape 90"/>
          <p:cNvSpPr/>
          <p:nvPr/>
        </p:nvSpPr>
        <p:spPr>
          <a:xfrm>
            <a:off x="4535218" y="5138548"/>
            <a:ext cx="3413505" cy="3413505"/>
          </a:xfrm>
          <a:prstGeom prst="ellipse">
            <a:avLst/>
          </a:prstGeom>
          <a:solidFill>
            <a:srgbClr val="274156"/>
          </a:solidFill>
          <a:ln w="3175">
            <a:miter lim="400000"/>
          </a:ln>
        </p:spPr>
        <p:txBody>
          <a:bodyPr lIns="38100" tIns="38100" rIns="38100" bIns="38100" anchor="ctr"/>
          <a:lstStyle/>
          <a:p>
            <a:pPr algn="ctr">
              <a:defRPr sz="30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92" name="Shape 92"/>
          <p:cNvSpPr/>
          <p:nvPr/>
        </p:nvSpPr>
        <p:spPr>
          <a:xfrm>
            <a:off x="9672193" y="3854199"/>
            <a:ext cx="12855298" cy="9395708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>
            <a:no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5400" dirty="0"/>
              <a:t>Target Group </a:t>
            </a:r>
            <a:r>
              <a:rPr lang="el-GR" sz="5400" dirty="0"/>
              <a:t>Νέοι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5400" dirty="0"/>
              <a:t>Social media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l-GR" sz="5400" dirty="0"/>
              <a:t>Εμπλοκή δημοσίων προσώπων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5400" dirty="0"/>
              <a:t>Gamification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l-GR" sz="5400" dirty="0"/>
              <a:t>Σύστημα επιβράβευσης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5400" dirty="0"/>
              <a:t>Top down </a:t>
            </a:r>
            <a:r>
              <a:rPr lang="el-GR" sz="5400" dirty="0"/>
              <a:t>ενημέρωση από τους δήμους </a:t>
            </a:r>
          </a:p>
        </p:txBody>
      </p:sp>
    </p:spTree>
    <p:extLst>
      <p:ext uri="{BB962C8B-B14F-4D97-AF65-F5344CB8AC3E}">
        <p14:creationId xmlns:p14="http://schemas.microsoft.com/office/powerpoint/2010/main" val="6079053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Θέση εικόνας 5" descr="Εικόνα που περιέχει άτομο, φορητός υπολογιστής, δάπεδο, εσωτερικό&#10;&#10;Περιγραφή που δημιουργήθηκε αυτόματα">
            <a:extLst>
              <a:ext uri="{FF2B5EF4-FFF2-40B4-BE49-F238E27FC236}">
                <a16:creationId xmlns:a16="http://schemas.microsoft.com/office/drawing/2014/main" id="{9FB1942F-44FA-4A67-A5C1-DE837C11FF0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638" t="54234" r="16664" b="23454"/>
          <a:stretch/>
        </p:blipFill>
        <p:spPr>
          <a:xfrm>
            <a:off x="0" y="0"/>
            <a:ext cx="24384000" cy="5879259"/>
          </a:xfrm>
        </p:spPr>
      </p:pic>
      <p:sp>
        <p:nvSpPr>
          <p:cNvPr id="127" name="Shape 12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22</a:t>
            </a:fld>
            <a:endParaRPr/>
          </a:p>
        </p:txBody>
      </p:sp>
      <p:sp>
        <p:nvSpPr>
          <p:cNvPr id="128" name="Shape 128"/>
          <p:cNvSpPr/>
          <p:nvPr/>
        </p:nvSpPr>
        <p:spPr>
          <a:xfrm>
            <a:off x="4606071" y="7034370"/>
            <a:ext cx="15171858" cy="206649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>
            <a:normAutofit/>
          </a:bodyPr>
          <a:lstStyle>
            <a:lvl1pPr algn="ctr">
              <a:lnSpc>
                <a:spcPct val="90000"/>
              </a:lnSpc>
              <a:defRPr sz="11000" b="1">
                <a:solidFill>
                  <a:srgbClr val="282828"/>
                </a:solidFill>
                <a:latin typeface="Signika"/>
                <a:ea typeface="Signika"/>
                <a:cs typeface="Signika"/>
                <a:sym typeface="Signika"/>
              </a:defRPr>
            </a:lvl1pPr>
          </a:lstStyle>
          <a:p>
            <a:r>
              <a:rPr lang="el-GR" dirty="0"/>
              <a:t>Τεχνολογίες</a:t>
            </a:r>
            <a:endParaRPr dirty="0"/>
          </a:p>
        </p:txBody>
      </p:sp>
      <p:grpSp>
        <p:nvGrpSpPr>
          <p:cNvPr id="132" name="Group 132"/>
          <p:cNvGrpSpPr/>
          <p:nvPr/>
        </p:nvGrpSpPr>
        <p:grpSpPr>
          <a:xfrm rot="16200000">
            <a:off x="11585925" y="5273184"/>
            <a:ext cx="1212151" cy="1212151"/>
            <a:chOff x="0" y="0"/>
            <a:chExt cx="1212150" cy="1212150"/>
          </a:xfrm>
          <a:solidFill>
            <a:srgbClr val="274156"/>
          </a:solidFill>
        </p:grpSpPr>
        <p:sp>
          <p:nvSpPr>
            <p:cNvPr id="130" name="Shape 130"/>
            <p:cNvSpPr/>
            <p:nvPr/>
          </p:nvSpPr>
          <p:spPr>
            <a:xfrm>
              <a:off x="0" y="0"/>
              <a:ext cx="1212150" cy="1212150"/>
            </a:xfrm>
            <a:prstGeom prst="ellipse">
              <a:avLst/>
            </a:prstGeom>
            <a:grpFill/>
            <a:ln w="3175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algn="ctr">
                <a:defRPr sz="30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 rot="10800000">
              <a:off x="484447" y="448152"/>
              <a:ext cx="217856" cy="3556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010" y="0"/>
                  </a:moveTo>
                  <a:lnTo>
                    <a:pt x="0" y="2462"/>
                  </a:lnTo>
                  <a:lnTo>
                    <a:pt x="13671" y="10800"/>
                  </a:lnTo>
                  <a:lnTo>
                    <a:pt x="0" y="19194"/>
                  </a:lnTo>
                  <a:lnTo>
                    <a:pt x="4010" y="21600"/>
                  </a:lnTo>
                  <a:lnTo>
                    <a:pt x="21600" y="10800"/>
                  </a:lnTo>
                  <a:lnTo>
                    <a:pt x="4010" y="0"/>
                  </a:lnTo>
                </a:path>
              </a:pathLst>
            </a:custGeom>
            <a:grpFill/>
            <a:ln w="3175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914400">
                <a:defRPr sz="1800">
                  <a:solidFill>
                    <a:srgbClr val="000000"/>
                  </a:solidFill>
                  <a:latin typeface="Roboto Regular"/>
                  <a:ea typeface="Roboto Regular"/>
                  <a:cs typeface="Roboto Regular"/>
                  <a:sym typeface="Roboto Regular"/>
                </a:defRPr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5337810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Θέση εικόνας 5" descr="Εικόνα που περιέχει ουρανός, υπαίθριος, έδαφος, φύση&#10;&#10;Περιγραφή που δημιουργήθηκε αυτόματα">
            <a:extLst>
              <a:ext uri="{FF2B5EF4-FFF2-40B4-BE49-F238E27FC236}">
                <a16:creationId xmlns:a16="http://schemas.microsoft.com/office/drawing/2014/main" id="{29DF8149-E2F3-4D83-B384-BC045017B7E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alphaModFix amt="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82" r="10482"/>
          <a:stretch>
            <a:fillRect/>
          </a:stretch>
        </p:blipFill>
        <p:spPr>
          <a:xfrm>
            <a:off x="1909763" y="1882775"/>
            <a:ext cx="9594850" cy="9594850"/>
          </a:xfrm>
          <a:prstGeom prst="ellipse">
            <a:avLst/>
          </a:prstGeom>
          <a:solidFill>
            <a:schemeClr val="bg2"/>
          </a:solidFill>
        </p:spPr>
      </p:pic>
      <p:sp>
        <p:nvSpPr>
          <p:cNvPr id="164" name="Shape 164"/>
          <p:cNvSpPr/>
          <p:nvPr/>
        </p:nvSpPr>
        <p:spPr>
          <a:xfrm>
            <a:off x="4181476" y="4154488"/>
            <a:ext cx="5051424" cy="5051424"/>
          </a:xfrm>
          <a:prstGeom prst="ellipse">
            <a:avLst/>
          </a:prstGeom>
          <a:solidFill>
            <a:srgbClr val="FFFFFF"/>
          </a:solidFill>
          <a:ln w="3175">
            <a:miter lim="400000"/>
          </a:ln>
        </p:spPr>
        <p:txBody>
          <a:bodyPr lIns="38100" tIns="38100" rIns="38100" bIns="38100" anchor="ctr"/>
          <a:lstStyle/>
          <a:p>
            <a:pPr algn="ctr">
              <a:defRPr sz="30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65" name="Shape 165"/>
          <p:cNvSpPr/>
          <p:nvPr/>
        </p:nvSpPr>
        <p:spPr>
          <a:xfrm>
            <a:off x="4831048" y="4804060"/>
            <a:ext cx="3752279" cy="3752280"/>
          </a:xfrm>
          <a:prstGeom prst="ellipse">
            <a:avLst/>
          </a:prstGeom>
          <a:solidFill>
            <a:srgbClr val="274156"/>
          </a:solidFill>
          <a:ln w="3175">
            <a:miter lim="400000"/>
          </a:ln>
        </p:spPr>
        <p:txBody>
          <a:bodyPr lIns="38100" tIns="38100" rIns="38100" bIns="38100" anchor="ctr"/>
          <a:lstStyle/>
          <a:p>
            <a:pPr algn="ctr">
              <a:defRPr sz="30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60" name="Shape 160"/>
          <p:cNvSpPr/>
          <p:nvPr/>
        </p:nvSpPr>
        <p:spPr>
          <a:xfrm>
            <a:off x="12879389" y="5724023"/>
            <a:ext cx="9061997" cy="742124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>
            <a:normAutofit/>
          </a:bodyPr>
          <a:lstStyle>
            <a:lvl1pPr>
              <a:lnSpc>
                <a:spcPct val="90000"/>
              </a:lnSpc>
              <a:defRPr sz="11000" b="1">
                <a:solidFill>
                  <a:srgbClr val="282828"/>
                </a:solidFill>
                <a:latin typeface="Signika"/>
                <a:ea typeface="Signika"/>
                <a:cs typeface="Signika"/>
                <a:sym typeface="Signika"/>
              </a:defRPr>
            </a:lvl1pPr>
          </a:lstStyle>
          <a:p>
            <a:r>
              <a:rPr lang="el-GR" dirty="0"/>
              <a:t>Το όραμα μας</a:t>
            </a:r>
            <a:endParaRPr dirty="0"/>
          </a:p>
        </p:txBody>
      </p:sp>
      <p:sp>
        <p:nvSpPr>
          <p:cNvPr id="162" name="Shape 16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23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Θέση εικόνας 5" descr="Εικόνα που περιέχει ουρανός, υπαίθριος, έδαφος, φύση&#10;&#10;Περιγραφή που δημιουργήθηκε αυτόματα">
            <a:extLst>
              <a:ext uri="{FF2B5EF4-FFF2-40B4-BE49-F238E27FC236}">
                <a16:creationId xmlns:a16="http://schemas.microsoft.com/office/drawing/2014/main" id="{29DF8149-E2F3-4D83-B384-BC045017B7E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alphaModFix amt="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82" r="10482"/>
          <a:stretch>
            <a:fillRect/>
          </a:stretch>
        </p:blipFill>
        <p:spPr>
          <a:xfrm>
            <a:off x="1909763" y="1882775"/>
            <a:ext cx="9594850" cy="9594850"/>
          </a:xfrm>
          <a:prstGeom prst="ellipse">
            <a:avLst/>
          </a:prstGeom>
          <a:solidFill>
            <a:schemeClr val="bg2"/>
          </a:solidFill>
        </p:spPr>
      </p:pic>
      <p:sp>
        <p:nvSpPr>
          <p:cNvPr id="164" name="Shape 164"/>
          <p:cNvSpPr/>
          <p:nvPr/>
        </p:nvSpPr>
        <p:spPr>
          <a:xfrm>
            <a:off x="4181476" y="4154488"/>
            <a:ext cx="5051424" cy="5051424"/>
          </a:xfrm>
          <a:prstGeom prst="ellipse">
            <a:avLst/>
          </a:prstGeom>
          <a:solidFill>
            <a:srgbClr val="FFFFFF"/>
          </a:solidFill>
          <a:ln w="3175">
            <a:miter lim="400000"/>
          </a:ln>
        </p:spPr>
        <p:txBody>
          <a:bodyPr lIns="38100" tIns="38100" rIns="38100" bIns="38100" anchor="ctr"/>
          <a:lstStyle/>
          <a:p>
            <a:pPr algn="ctr">
              <a:defRPr sz="30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65" name="Shape 165"/>
          <p:cNvSpPr/>
          <p:nvPr/>
        </p:nvSpPr>
        <p:spPr>
          <a:xfrm>
            <a:off x="4831048" y="4804060"/>
            <a:ext cx="3752279" cy="3752280"/>
          </a:xfrm>
          <a:prstGeom prst="ellipse">
            <a:avLst/>
          </a:prstGeom>
          <a:solidFill>
            <a:srgbClr val="274156"/>
          </a:solidFill>
          <a:ln w="3175">
            <a:miter lim="400000"/>
          </a:ln>
        </p:spPr>
        <p:txBody>
          <a:bodyPr lIns="38100" tIns="38100" rIns="38100" bIns="38100" anchor="ctr"/>
          <a:lstStyle/>
          <a:p>
            <a:pPr algn="ctr">
              <a:defRPr sz="30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60" name="Shape 160"/>
          <p:cNvSpPr/>
          <p:nvPr/>
        </p:nvSpPr>
        <p:spPr>
          <a:xfrm>
            <a:off x="12879389" y="2581138"/>
            <a:ext cx="9061997" cy="314288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>
            <a:normAutofit/>
          </a:bodyPr>
          <a:lstStyle>
            <a:lvl1pPr>
              <a:lnSpc>
                <a:spcPct val="90000"/>
              </a:lnSpc>
              <a:defRPr sz="11000" b="1">
                <a:solidFill>
                  <a:srgbClr val="282828"/>
                </a:solidFill>
                <a:latin typeface="Signika"/>
                <a:ea typeface="Signika"/>
                <a:cs typeface="Signika"/>
                <a:sym typeface="Signika"/>
              </a:defRPr>
            </a:lvl1pPr>
          </a:lstStyle>
          <a:p>
            <a:r>
              <a:rPr lang="el-GR" dirty="0"/>
              <a:t>Ποιοι είμαστε:</a:t>
            </a:r>
            <a:endParaRPr dirty="0"/>
          </a:p>
        </p:txBody>
      </p:sp>
      <p:sp>
        <p:nvSpPr>
          <p:cNvPr id="162" name="Shape 16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24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0CAFDA6-8788-48DF-9420-E947C37B68AA}"/>
              </a:ext>
            </a:extLst>
          </p:cNvPr>
          <p:cNvSpPr txBox="1"/>
          <p:nvPr/>
        </p:nvSpPr>
        <p:spPr>
          <a:xfrm>
            <a:off x="12879388" y="4230481"/>
            <a:ext cx="10436773" cy="6848029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l-GR" sz="4400" dirty="0"/>
              <a:t>Καψάλης Αθανάσιος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l-GR" sz="4400" b="0" i="0" u="none" strike="noStrike" cap="none" spc="0" normalizeH="0" baseline="0" dirty="0">
                <a:ln>
                  <a:noFill/>
                </a:ln>
                <a:solidFill>
                  <a:srgbClr val="727574"/>
                </a:solidFill>
                <a:effectLst/>
                <a:uFillTx/>
                <a:latin typeface="PT Sans"/>
                <a:ea typeface="PT Sans"/>
                <a:cs typeface="PT Sans"/>
                <a:sym typeface="PT Sans"/>
              </a:rPr>
              <a:t>Κεραμίδης Παναγιώτης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l-GR" sz="4400" b="0" i="0" u="none" strike="noStrike" cap="none" spc="0" normalizeH="0" baseline="0" dirty="0">
                <a:ln>
                  <a:noFill/>
                </a:ln>
                <a:solidFill>
                  <a:srgbClr val="727574"/>
                </a:solidFill>
                <a:effectLst/>
                <a:uFillTx/>
                <a:latin typeface="PT Sans"/>
                <a:ea typeface="PT Sans"/>
                <a:cs typeface="PT Sans"/>
                <a:sym typeface="PT Sans"/>
              </a:rPr>
              <a:t>Πόταρης Νικόλαος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l-GR" sz="4400" b="0" i="0" u="none" strike="noStrike" cap="none" spc="0" normalizeH="0" baseline="0" dirty="0">
                <a:ln>
                  <a:noFill/>
                </a:ln>
                <a:solidFill>
                  <a:srgbClr val="727574"/>
                </a:solidFill>
                <a:effectLst/>
                <a:uFillTx/>
                <a:latin typeface="PT Sans"/>
                <a:ea typeface="PT Sans"/>
                <a:cs typeface="PT Sans"/>
                <a:sym typeface="PT Sans"/>
              </a:rPr>
              <a:t>Χρήστου Χρήστος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l-GR" sz="4400" dirty="0"/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l-GR" sz="4400" b="0" i="0" u="none" strike="noStrike" cap="none" spc="0" normalizeH="0" baseline="0" dirty="0">
                <a:ln>
                  <a:noFill/>
                </a:ln>
                <a:solidFill>
                  <a:srgbClr val="727574"/>
                </a:solidFill>
                <a:effectLst/>
                <a:uFillTx/>
                <a:latin typeface="PT Sans"/>
                <a:ea typeface="PT Sans"/>
                <a:cs typeface="PT Sans"/>
                <a:sym typeface="PT Sans"/>
              </a:rPr>
              <a:t>Προπτυχιακοί Φοιτητές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l-GR" sz="4400" dirty="0"/>
              <a:t>Τμήμα Μηχανικών Πληροφοριακών &amp; Επικοινωνιακών Συστημάτων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l-GR" sz="4400" b="0" i="0" u="none" strike="noStrike" cap="none" spc="0" normalizeH="0" baseline="0" dirty="0">
                <a:ln>
                  <a:noFill/>
                </a:ln>
                <a:solidFill>
                  <a:srgbClr val="727574"/>
                </a:solidFill>
                <a:effectLst/>
                <a:uFillTx/>
                <a:latin typeface="PT Sans"/>
                <a:ea typeface="PT Sans"/>
                <a:cs typeface="PT Sans"/>
                <a:sym typeface="PT Sans"/>
              </a:rPr>
              <a:t>Πανεπιστήμιο Αιγαίου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l-GR" sz="4400" b="0" i="0" u="none" strike="noStrike" cap="none" spc="0" normalizeH="0" baseline="0" dirty="0">
              <a:ln>
                <a:noFill/>
              </a:ln>
              <a:solidFill>
                <a:srgbClr val="727574"/>
              </a:solidFill>
              <a:effectLst/>
              <a:uFillTx/>
              <a:latin typeface="PT Sans"/>
              <a:ea typeface="PT Sans"/>
              <a:cs typeface="PT Sans"/>
              <a:sym typeface="PT Sans"/>
            </a:endParaRPr>
          </a:p>
        </p:txBody>
      </p:sp>
    </p:spTree>
    <p:extLst>
      <p:ext uri="{BB962C8B-B14F-4D97-AF65-F5344CB8AC3E}">
        <p14:creationId xmlns:p14="http://schemas.microsoft.com/office/powerpoint/2010/main" val="35852135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Shape 38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25</a:t>
            </a:fld>
            <a:endParaRPr/>
          </a:p>
        </p:txBody>
      </p:sp>
      <p:sp>
        <p:nvSpPr>
          <p:cNvPr id="382" name="Shape 382"/>
          <p:cNvSpPr/>
          <p:nvPr/>
        </p:nvSpPr>
        <p:spPr>
          <a:xfrm>
            <a:off x="2608081" y="3201983"/>
            <a:ext cx="19167837" cy="217959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>
            <a:normAutofit/>
          </a:bodyPr>
          <a:lstStyle>
            <a:lvl1pPr algn="ctr">
              <a:lnSpc>
                <a:spcPct val="90000"/>
              </a:lnSpc>
              <a:defRPr sz="11000" b="1">
                <a:solidFill>
                  <a:srgbClr val="282828"/>
                </a:solidFill>
                <a:latin typeface="Signika"/>
                <a:ea typeface="Signika"/>
                <a:cs typeface="Signika"/>
                <a:sym typeface="Signika"/>
              </a:defRPr>
            </a:lvl1pPr>
          </a:lstStyle>
          <a:p>
            <a:r>
              <a:rPr lang="el-GR" dirty="0"/>
              <a:t>Ευχαριστούμε</a:t>
            </a:r>
            <a:endParaRPr dirty="0"/>
          </a:p>
        </p:txBody>
      </p:sp>
      <p:pic>
        <p:nvPicPr>
          <p:cNvPr id="3" name="Εικόνα 2">
            <a:extLst>
              <a:ext uri="{FF2B5EF4-FFF2-40B4-BE49-F238E27FC236}">
                <a16:creationId xmlns:a16="http://schemas.microsoft.com/office/drawing/2014/main" id="{34648DB1-0FAC-47EB-8C8A-0C69CAD1CF6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071" b="71587"/>
          <a:stretch/>
        </p:blipFill>
        <p:spPr>
          <a:xfrm>
            <a:off x="5870213" y="4939667"/>
            <a:ext cx="12643572" cy="595580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Εικόνα 4" descr="Εικόνα που περιέχει άτομο, κτίριο, υπαίθριος, άτομα&#10;&#10;Περιγραφή που δημιουργήθηκε αυτόματα">
            <a:extLst>
              <a:ext uri="{FF2B5EF4-FFF2-40B4-BE49-F238E27FC236}">
                <a16:creationId xmlns:a16="http://schemas.microsoft.com/office/drawing/2014/main" id="{F6ED3AD3-BCA4-4541-AEA7-097B00AD29B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0444"/>
          <a:stretch/>
        </p:blipFill>
        <p:spPr>
          <a:xfrm>
            <a:off x="736600" y="784226"/>
            <a:ext cx="22910800" cy="12147550"/>
          </a:xfrm>
          <a:prstGeom prst="rect">
            <a:avLst/>
          </a:prstGeom>
        </p:spPr>
      </p:pic>
      <p:sp>
        <p:nvSpPr>
          <p:cNvPr id="34" name="Shape 34"/>
          <p:cNvSpPr/>
          <p:nvPr/>
        </p:nvSpPr>
        <p:spPr>
          <a:xfrm>
            <a:off x="2761997" y="5803761"/>
            <a:ext cx="18860005" cy="455995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>
            <a:normAutofit/>
          </a:bodyPr>
          <a:lstStyle/>
          <a:p>
            <a:pPr algn="ctr">
              <a:lnSpc>
                <a:spcPct val="90000"/>
              </a:lnSpc>
              <a:defRPr sz="11000" b="1">
                <a:solidFill>
                  <a:srgbClr val="282828"/>
                </a:solidFill>
                <a:latin typeface="Signika"/>
                <a:ea typeface="Signika"/>
                <a:cs typeface="Signika"/>
                <a:sym typeface="Signika"/>
              </a:defRPr>
            </a:pPr>
            <a:r>
              <a:rPr lang="el-GR" sz="14000" dirty="0">
                <a:solidFill>
                  <a:srgbClr val="274156"/>
                </a:solidFill>
              </a:rPr>
              <a:t>Αποχή &amp; Αδιαφορία</a:t>
            </a:r>
            <a:endParaRPr sz="14000" dirty="0">
              <a:solidFill>
                <a:srgbClr val="27415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84371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Shape 317"/>
          <p:cNvSpPr/>
          <p:nvPr/>
        </p:nvSpPr>
        <p:spPr>
          <a:xfrm>
            <a:off x="12310649" y="3640954"/>
            <a:ext cx="7657529" cy="55466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3735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17834"/>
                </a:lnTo>
                <a:lnTo>
                  <a:pt x="0" y="3735"/>
                </a:lnTo>
                <a:close/>
              </a:path>
            </a:pathLst>
          </a:custGeom>
          <a:gradFill>
            <a:gsLst>
              <a:gs pos="0">
                <a:srgbClr val="E1E2E4"/>
              </a:gs>
              <a:gs pos="16944">
                <a:srgbClr val="F0F1F2"/>
              </a:gs>
              <a:gs pos="73731">
                <a:srgbClr val="FFFFFF"/>
              </a:gs>
            </a:gsLst>
          </a:gradFill>
          <a:ln w="3175">
            <a:miter lim="400000"/>
          </a:ln>
        </p:spPr>
        <p:txBody>
          <a:bodyPr lIns="38100" tIns="38100" rIns="38100" bIns="38100" anchor="ctr"/>
          <a:lstStyle/>
          <a:p>
            <a:pPr algn="ctr">
              <a:defRPr sz="30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318" name="Shape 318"/>
          <p:cNvSpPr/>
          <p:nvPr/>
        </p:nvSpPr>
        <p:spPr>
          <a:xfrm>
            <a:off x="-12332" y="9664"/>
            <a:ext cx="8502279" cy="13716001"/>
          </a:xfrm>
          <a:prstGeom prst="rect">
            <a:avLst/>
          </a:prstGeom>
          <a:solidFill>
            <a:srgbClr val="F3F4F6"/>
          </a:solidFill>
          <a:ln w="3175">
            <a:miter lim="400000"/>
          </a:ln>
        </p:spPr>
        <p:txBody>
          <a:bodyPr lIns="38100" tIns="38100" rIns="38100" bIns="38100" anchor="ctr"/>
          <a:lstStyle/>
          <a:p>
            <a:pPr algn="ctr">
              <a:defRPr sz="30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319" name="Shape 319"/>
          <p:cNvSpPr/>
          <p:nvPr/>
        </p:nvSpPr>
        <p:spPr>
          <a:xfrm>
            <a:off x="855991" y="4378698"/>
            <a:ext cx="7633955" cy="502601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>
            <a:normAutofit/>
          </a:bodyPr>
          <a:lstStyle/>
          <a:p>
            <a:pPr>
              <a:lnSpc>
                <a:spcPct val="90000"/>
              </a:lnSpc>
              <a:defRPr sz="11000" b="1">
                <a:solidFill>
                  <a:srgbClr val="282828"/>
                </a:solidFill>
                <a:latin typeface="Signika"/>
                <a:ea typeface="Signika"/>
                <a:cs typeface="Signika"/>
                <a:sym typeface="Signika"/>
              </a:defRPr>
            </a:pPr>
            <a:r>
              <a:rPr lang="el-GR" sz="7200" dirty="0"/>
              <a:t>Ποσοστά</a:t>
            </a:r>
          </a:p>
          <a:p>
            <a:pPr>
              <a:lnSpc>
                <a:spcPct val="90000"/>
              </a:lnSpc>
              <a:defRPr sz="11000" b="1">
                <a:solidFill>
                  <a:srgbClr val="282828"/>
                </a:solidFill>
                <a:latin typeface="Signika"/>
                <a:ea typeface="Signika"/>
                <a:cs typeface="Signika"/>
                <a:sym typeface="Signika"/>
              </a:defRPr>
            </a:pPr>
            <a:r>
              <a:rPr lang="el-GR" sz="7200" dirty="0"/>
              <a:t>Αποχής</a:t>
            </a:r>
          </a:p>
          <a:p>
            <a:pPr>
              <a:lnSpc>
                <a:spcPct val="90000"/>
              </a:lnSpc>
              <a:defRPr sz="11000" b="1">
                <a:solidFill>
                  <a:srgbClr val="282828"/>
                </a:solidFill>
                <a:latin typeface="Signika"/>
                <a:ea typeface="Signika"/>
                <a:cs typeface="Signika"/>
                <a:sym typeface="Signika"/>
              </a:defRPr>
            </a:pPr>
            <a:r>
              <a:rPr lang="el-GR" sz="7200" dirty="0"/>
              <a:t>Κοινοβουλευτικών</a:t>
            </a:r>
          </a:p>
          <a:p>
            <a:pPr>
              <a:lnSpc>
                <a:spcPct val="90000"/>
              </a:lnSpc>
              <a:defRPr sz="11000" b="1">
                <a:solidFill>
                  <a:srgbClr val="282828"/>
                </a:solidFill>
                <a:latin typeface="Signika"/>
                <a:ea typeface="Signika"/>
                <a:cs typeface="Signika"/>
                <a:sym typeface="Signika"/>
              </a:defRPr>
            </a:pPr>
            <a:r>
              <a:rPr lang="el-GR" sz="7200" dirty="0"/>
              <a:t>Εκλογών</a:t>
            </a:r>
            <a:endParaRPr sz="7200" dirty="0"/>
          </a:p>
        </p:txBody>
      </p:sp>
      <p:sp>
        <p:nvSpPr>
          <p:cNvPr id="321" name="Shape 32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 dirty="0"/>
          </a:p>
        </p:txBody>
      </p:sp>
      <p:grpSp>
        <p:nvGrpSpPr>
          <p:cNvPr id="324" name="Group 324"/>
          <p:cNvGrpSpPr/>
          <p:nvPr/>
        </p:nvGrpSpPr>
        <p:grpSpPr>
          <a:xfrm>
            <a:off x="10493600" y="4605086"/>
            <a:ext cx="3610159" cy="3610158"/>
            <a:chOff x="0" y="0"/>
            <a:chExt cx="3610157" cy="3610157"/>
          </a:xfrm>
        </p:grpSpPr>
        <p:graphicFrame>
          <p:nvGraphicFramePr>
            <p:cNvPr id="322" name="Chart 322"/>
            <p:cNvGraphicFramePr/>
            <p:nvPr>
              <p:extLst>
                <p:ext uri="{D42A27DB-BD31-4B8C-83A1-F6EECF244321}">
                  <p14:modId xmlns:p14="http://schemas.microsoft.com/office/powerpoint/2010/main" val="3697611542"/>
                </p:ext>
              </p:extLst>
            </p:nvPr>
          </p:nvGraphicFramePr>
          <p:xfrm>
            <a:off x="0" y="0"/>
            <a:ext cx="3610158" cy="3610158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323" name="Shape 323"/>
            <p:cNvSpPr/>
            <p:nvPr/>
          </p:nvSpPr>
          <p:spPr>
            <a:xfrm>
              <a:off x="391628" y="391628"/>
              <a:ext cx="2826901" cy="2826901"/>
            </a:xfrm>
            <a:prstGeom prst="ellipse">
              <a:avLst/>
            </a:prstGeom>
            <a:solidFill>
              <a:srgbClr val="FFFFFF"/>
            </a:solidFill>
            <a:ln w="3175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algn="ctr">
                <a:defRPr sz="30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dirty="0"/>
            </a:p>
          </p:txBody>
        </p:sp>
      </p:grpSp>
      <p:grpSp>
        <p:nvGrpSpPr>
          <p:cNvPr id="327" name="Group 327"/>
          <p:cNvGrpSpPr/>
          <p:nvPr/>
        </p:nvGrpSpPr>
        <p:grpSpPr>
          <a:xfrm>
            <a:off x="17216068" y="3644641"/>
            <a:ext cx="5531047" cy="5531048"/>
            <a:chOff x="0" y="0"/>
            <a:chExt cx="5531046" cy="5531046"/>
          </a:xfrm>
        </p:grpSpPr>
        <p:graphicFrame>
          <p:nvGraphicFramePr>
            <p:cNvPr id="325" name="Chart 325"/>
            <p:cNvGraphicFramePr/>
            <p:nvPr>
              <p:extLst>
                <p:ext uri="{D42A27DB-BD31-4B8C-83A1-F6EECF244321}">
                  <p14:modId xmlns:p14="http://schemas.microsoft.com/office/powerpoint/2010/main" val="3765736091"/>
                </p:ext>
              </p:extLst>
            </p:nvPr>
          </p:nvGraphicFramePr>
          <p:xfrm>
            <a:off x="0" y="0"/>
            <a:ext cx="5531046" cy="5531046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326" name="Shape 326"/>
            <p:cNvSpPr/>
            <p:nvPr/>
          </p:nvSpPr>
          <p:spPr>
            <a:xfrm>
              <a:off x="478902" y="478902"/>
              <a:ext cx="4573241" cy="4573241"/>
            </a:xfrm>
            <a:prstGeom prst="ellipse">
              <a:avLst/>
            </a:prstGeom>
            <a:solidFill>
              <a:srgbClr val="FFFFFF"/>
            </a:solidFill>
            <a:ln w="3175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algn="ctr">
                <a:defRPr sz="30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</p:grpSp>
      <p:sp>
        <p:nvSpPr>
          <p:cNvPr id="328" name="Shape 328"/>
          <p:cNvSpPr/>
          <p:nvPr/>
        </p:nvSpPr>
        <p:spPr>
          <a:xfrm>
            <a:off x="9980696" y="9855286"/>
            <a:ext cx="6151496" cy="328606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>
            <a:normAutofit/>
          </a:bodyPr>
          <a:lstStyle/>
          <a:p>
            <a:r>
              <a:rPr lang="el-GR" sz="4800" dirty="0"/>
              <a:t>Ιανουάριος 2015</a:t>
            </a:r>
            <a:endParaRPr sz="4800" dirty="0"/>
          </a:p>
        </p:txBody>
      </p:sp>
      <p:sp>
        <p:nvSpPr>
          <p:cNvPr id="329" name="Shape 329"/>
          <p:cNvSpPr/>
          <p:nvPr/>
        </p:nvSpPr>
        <p:spPr>
          <a:xfrm>
            <a:off x="11391238" y="6048290"/>
            <a:ext cx="1845057" cy="83869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 algn="ctr">
              <a:lnSpc>
                <a:spcPct val="90000"/>
              </a:lnSpc>
              <a:defRPr sz="5500" b="1">
                <a:solidFill>
                  <a:srgbClr val="282828"/>
                </a:solidFill>
                <a:latin typeface="Signika"/>
                <a:ea typeface="Signika"/>
                <a:cs typeface="Signika"/>
                <a:sym typeface="Signika"/>
              </a:defRPr>
            </a:lvl1pPr>
          </a:lstStyle>
          <a:p>
            <a:r>
              <a:rPr lang="el-GR" dirty="0"/>
              <a:t>36,4%</a:t>
            </a:r>
            <a:endParaRPr dirty="0"/>
          </a:p>
        </p:txBody>
      </p:sp>
      <p:sp>
        <p:nvSpPr>
          <p:cNvPr id="330" name="Shape 330"/>
          <p:cNvSpPr/>
          <p:nvPr/>
        </p:nvSpPr>
        <p:spPr>
          <a:xfrm>
            <a:off x="18219483" y="5628394"/>
            <a:ext cx="3614772" cy="1600438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 algn="ctr">
              <a:lnSpc>
                <a:spcPct val="90000"/>
              </a:lnSpc>
              <a:defRPr sz="11000" b="1">
                <a:solidFill>
                  <a:srgbClr val="282828"/>
                </a:solidFill>
                <a:latin typeface="Signika"/>
                <a:ea typeface="Signika"/>
                <a:cs typeface="Signika"/>
                <a:sym typeface="Signika"/>
              </a:defRPr>
            </a:lvl1pPr>
          </a:lstStyle>
          <a:p>
            <a:r>
              <a:rPr lang="en-US" dirty="0"/>
              <a:t>44,1%</a:t>
            </a:r>
          </a:p>
        </p:txBody>
      </p:sp>
      <p:sp>
        <p:nvSpPr>
          <p:cNvPr id="331" name="Shape 331"/>
          <p:cNvSpPr/>
          <p:nvPr/>
        </p:nvSpPr>
        <p:spPr>
          <a:xfrm>
            <a:off x="17622941" y="9906043"/>
            <a:ext cx="6151495" cy="328606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>
            <a:normAutofit/>
          </a:bodyPr>
          <a:lstStyle/>
          <a:p>
            <a:r>
              <a:rPr lang="el-GR" sz="4800" dirty="0"/>
              <a:t>Σεπτέμβριος 2015</a:t>
            </a:r>
            <a:endParaRPr sz="48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Εικόνα 4" descr="Εικόνα που περιέχει άτομο, κτίριο, υπαίθριος, άτομα&#10;&#10;Περιγραφή που δημιουργήθηκε αυτόματα">
            <a:extLst>
              <a:ext uri="{FF2B5EF4-FFF2-40B4-BE49-F238E27FC236}">
                <a16:creationId xmlns:a16="http://schemas.microsoft.com/office/drawing/2014/main" id="{F6ED3AD3-BCA4-4541-AEA7-097B00AD29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0444"/>
          <a:stretch/>
        </p:blipFill>
        <p:spPr>
          <a:xfrm>
            <a:off x="736600" y="784226"/>
            <a:ext cx="22910800" cy="12147550"/>
          </a:xfrm>
          <a:prstGeom prst="rect">
            <a:avLst/>
          </a:prstGeom>
        </p:spPr>
      </p:pic>
      <p:sp>
        <p:nvSpPr>
          <p:cNvPr id="34" name="Shape 34"/>
          <p:cNvSpPr/>
          <p:nvPr/>
        </p:nvSpPr>
        <p:spPr>
          <a:xfrm>
            <a:off x="2761997" y="5803761"/>
            <a:ext cx="18860005" cy="455995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>
            <a:normAutofit/>
          </a:bodyPr>
          <a:lstStyle/>
          <a:p>
            <a:pPr algn="ctr">
              <a:lnSpc>
                <a:spcPct val="90000"/>
              </a:lnSpc>
              <a:defRPr sz="11000" b="1">
                <a:solidFill>
                  <a:srgbClr val="282828"/>
                </a:solidFill>
                <a:latin typeface="Signika"/>
                <a:ea typeface="Signika"/>
                <a:cs typeface="Signika"/>
                <a:sym typeface="Signika"/>
              </a:defRPr>
            </a:pPr>
            <a:r>
              <a:rPr lang="el-GR" sz="14000" dirty="0">
                <a:solidFill>
                  <a:srgbClr val="274156"/>
                </a:solidFill>
              </a:rPr>
              <a:t>Υπάρχει λύση;</a:t>
            </a:r>
            <a:endParaRPr sz="14000" dirty="0">
              <a:solidFill>
                <a:srgbClr val="27415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13378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Εικόνα 4" descr="Εικόνα που περιέχει άτομο, κτίριο, υπαίθριος, άτομα&#10;&#10;Περιγραφή που δημιουργήθηκε αυτόματα">
            <a:extLst>
              <a:ext uri="{FF2B5EF4-FFF2-40B4-BE49-F238E27FC236}">
                <a16:creationId xmlns:a16="http://schemas.microsoft.com/office/drawing/2014/main" id="{F6ED3AD3-BCA4-4541-AEA7-097B00AD29B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0444"/>
          <a:stretch/>
        </p:blipFill>
        <p:spPr>
          <a:xfrm>
            <a:off x="736600" y="784226"/>
            <a:ext cx="22910800" cy="12147550"/>
          </a:xfrm>
          <a:prstGeom prst="rect">
            <a:avLst/>
          </a:prstGeom>
        </p:spPr>
      </p:pic>
      <p:sp>
        <p:nvSpPr>
          <p:cNvPr id="34" name="Shape 34"/>
          <p:cNvSpPr/>
          <p:nvPr/>
        </p:nvSpPr>
        <p:spPr>
          <a:xfrm>
            <a:off x="2761997" y="5803761"/>
            <a:ext cx="18860005" cy="455995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>
            <a:normAutofit/>
          </a:bodyPr>
          <a:lstStyle/>
          <a:p>
            <a:pPr algn="ctr">
              <a:lnSpc>
                <a:spcPct val="90000"/>
              </a:lnSpc>
              <a:defRPr sz="11000" b="1">
                <a:solidFill>
                  <a:srgbClr val="282828"/>
                </a:solidFill>
                <a:latin typeface="Signika"/>
                <a:ea typeface="Signika"/>
                <a:cs typeface="Signika"/>
                <a:sym typeface="Signika"/>
              </a:defRPr>
            </a:pPr>
            <a:r>
              <a:rPr lang="el-GR" sz="14000" dirty="0">
                <a:solidFill>
                  <a:srgbClr val="274156"/>
                </a:solidFill>
              </a:rPr>
              <a:t>Ναι</a:t>
            </a:r>
            <a:endParaRPr sz="14000" dirty="0">
              <a:solidFill>
                <a:srgbClr val="27415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86871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Εικόνα 11" descr="Εικόνα που περιέχει στιγμιότυπο οθόνης&#10;&#10;Περιγραφή που δημιουργήθηκε αυτόματα">
            <a:extLst>
              <a:ext uri="{FF2B5EF4-FFF2-40B4-BE49-F238E27FC236}">
                <a16:creationId xmlns:a16="http://schemas.microsoft.com/office/drawing/2014/main" id="{A2F25548-B6F4-416E-8A43-B9B557EB14A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995"/>
          <a:stretch/>
        </p:blipFill>
        <p:spPr>
          <a:xfrm>
            <a:off x="1797641" y="996765"/>
            <a:ext cx="6953934" cy="1236254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0" name="Shape 4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7</a:t>
            </a:fld>
            <a:endParaRPr/>
          </a:p>
        </p:txBody>
      </p:sp>
      <p:pic>
        <p:nvPicPr>
          <p:cNvPr id="8" name="Εικόνα 7" descr="Εικόνα που περιέχει στιγμιότυπο οθόνης&#10;&#10;Περιγραφή που δημιουργήθηκε αυτόματα">
            <a:extLst>
              <a:ext uri="{FF2B5EF4-FFF2-40B4-BE49-F238E27FC236}">
                <a16:creationId xmlns:a16="http://schemas.microsoft.com/office/drawing/2014/main" id="{857087F0-5B46-4E2E-9F24-DDD542A2DD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001" y="356686"/>
            <a:ext cx="6953934" cy="1236254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4" name="Εικόνα 13">
            <a:extLst>
              <a:ext uri="{FF2B5EF4-FFF2-40B4-BE49-F238E27FC236}">
                <a16:creationId xmlns:a16="http://schemas.microsoft.com/office/drawing/2014/main" id="{2A358AF0-83E2-4138-8716-E980E4DEDA5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5142" y="2436450"/>
            <a:ext cx="10941217" cy="820301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/>
          <p:nvPr/>
        </p:nvSpPr>
        <p:spPr>
          <a:xfrm>
            <a:off x="23144244" y="12526236"/>
            <a:ext cx="831289" cy="831289"/>
          </a:xfrm>
          <a:prstGeom prst="ellipse">
            <a:avLst/>
          </a:prstGeom>
          <a:solidFill>
            <a:srgbClr val="282828"/>
          </a:solidFill>
          <a:ln w="3175">
            <a:miter lim="400000"/>
          </a:ln>
        </p:spPr>
        <p:txBody>
          <a:bodyPr lIns="38100" tIns="38100" rIns="38100" bIns="38100" anchor="ctr"/>
          <a:lstStyle/>
          <a:p>
            <a:pPr algn="ctr">
              <a:defRPr sz="30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45" name="Shape 45"/>
          <p:cNvSpPr/>
          <p:nvPr/>
        </p:nvSpPr>
        <p:spPr>
          <a:xfrm>
            <a:off x="2896178" y="6090036"/>
            <a:ext cx="18591644" cy="1535928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>
            <a:normAutofit lnSpcReduction="10000"/>
          </a:bodyPr>
          <a:lstStyle>
            <a:lvl1pPr>
              <a:lnSpc>
                <a:spcPct val="90000"/>
              </a:lnSpc>
              <a:defRPr sz="11000" b="1">
                <a:solidFill>
                  <a:srgbClr val="282828"/>
                </a:solidFill>
                <a:latin typeface="Signika"/>
                <a:ea typeface="Signika"/>
                <a:cs typeface="Signika"/>
                <a:sym typeface="Signika"/>
              </a:defRPr>
            </a:lvl1pPr>
          </a:lstStyle>
          <a:p>
            <a:pPr algn="ctr"/>
            <a:r>
              <a:rPr lang="el-GR" dirty="0">
                <a:solidFill>
                  <a:srgbClr val="274156"/>
                </a:solidFill>
              </a:rPr>
              <a:t>Τι είναι το </a:t>
            </a:r>
            <a:r>
              <a:rPr lang="en-US" dirty="0">
                <a:solidFill>
                  <a:srgbClr val="274156"/>
                </a:solidFill>
              </a:rPr>
              <a:t>liquid democracy</a:t>
            </a:r>
            <a:r>
              <a:rPr lang="el-GR" dirty="0">
                <a:solidFill>
                  <a:srgbClr val="274156"/>
                </a:solidFill>
              </a:rPr>
              <a:t>;</a:t>
            </a:r>
            <a:endParaRPr dirty="0">
              <a:solidFill>
                <a:srgbClr val="274156"/>
              </a:solidFill>
            </a:endParaRPr>
          </a:p>
        </p:txBody>
      </p:sp>
      <p:sp>
        <p:nvSpPr>
          <p:cNvPr id="47" name="Shape 4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8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/>
          <p:nvPr/>
        </p:nvSpPr>
        <p:spPr>
          <a:xfrm>
            <a:off x="23144244" y="12526236"/>
            <a:ext cx="831289" cy="831289"/>
          </a:xfrm>
          <a:prstGeom prst="ellipse">
            <a:avLst/>
          </a:prstGeom>
          <a:solidFill>
            <a:srgbClr val="282828"/>
          </a:solidFill>
          <a:ln w="3175">
            <a:miter lim="400000"/>
          </a:ln>
        </p:spPr>
        <p:txBody>
          <a:bodyPr lIns="38100" tIns="38100" rIns="38100" bIns="38100" anchor="ctr"/>
          <a:lstStyle/>
          <a:p>
            <a:pPr algn="ctr">
              <a:defRPr sz="30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47" name="Shape 4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9</a:t>
            </a:fld>
            <a:endParaRPr/>
          </a:p>
        </p:txBody>
      </p:sp>
      <p:pic>
        <p:nvPicPr>
          <p:cNvPr id="3" name="Εικόνα 2" descr="Εικόνα που περιέχει κείμενο, χάρτης&#10;&#10;Περιγραφή που δημιουργήθηκε αυτόματα">
            <a:extLst>
              <a:ext uri="{FF2B5EF4-FFF2-40B4-BE49-F238E27FC236}">
                <a16:creationId xmlns:a16="http://schemas.microsoft.com/office/drawing/2014/main" id="{9F29339B-D19D-465F-B02E-4F64984CBDA5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704" y="753713"/>
            <a:ext cx="21951850" cy="12208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0516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727574"/>
      </a:dk1>
      <a:lt1>
        <a:srgbClr val="750231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Montserrat-Regular"/>
        <a:ea typeface="Montserrat-Regular"/>
        <a:cs typeface="Montserrat-Regular"/>
      </a:majorFont>
      <a:minorFont>
        <a:latin typeface="Montserrat-Regular"/>
        <a:ea typeface="Montserrat-Regular"/>
        <a:cs typeface="Montserrat-Regular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2700" dist="127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254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12700" dist="127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DCDEE0"/>
        </a:solidFill>
        <a:ln w="3175">
          <a:miter lim="400000"/>
        </a:ln>
      </a:spPr>
      <a:bodyPr lIns="38100" tIns="38100" rIns="38100" bIns="38100" anchor="ctr"/>
      <a:lstStyle>
        <a:defPPr algn="ctr">
          <a:defRPr sz="3000">
            <a:solidFill>
              <a:srgbClr val="FFFFFF"/>
            </a:solidFill>
            <a:latin typeface="Helvetica Light"/>
            <a:ea typeface="Helvetica Light"/>
            <a:cs typeface="Helvetica Light"/>
            <a:sym typeface="Helvetica Light"/>
          </a:defRPr>
        </a:defPPr>
      </a:lstStyle>
    </a:spDef>
    <a:lnDef>
      <a:spPr>
        <a:noFill/>
        <a:ln w="127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38100" tIns="38100" rIns="38100" bIns="381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600" b="0" i="0" u="none" strike="noStrike" cap="none" spc="0" normalizeH="0" baseline="0">
            <a:ln>
              <a:noFill/>
            </a:ln>
            <a:solidFill>
              <a:srgbClr val="727574"/>
            </a:solidFill>
            <a:effectLst/>
            <a:uFillTx/>
            <a:latin typeface="PT Sans"/>
            <a:ea typeface="PT Sans"/>
            <a:cs typeface="PT Sans"/>
            <a:sym typeface="PT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Montserrat-Regular"/>
        <a:ea typeface="Montserrat-Regular"/>
        <a:cs typeface="Montserrat-Regular"/>
      </a:majorFont>
      <a:minorFont>
        <a:latin typeface="Montserrat-Regular"/>
        <a:ea typeface="Montserrat-Regular"/>
        <a:cs typeface="Montserrat-Regular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2700" dist="127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254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12700" dist="127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3175" cap="flat">
          <a:noFill/>
          <a:miter lim="400000"/>
        </a:ln>
        <a:effectLst>
          <a:outerShdw blurRad="12700" dist="127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38100" tIns="38100" rIns="38100" bIns="381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38100" tIns="38100" rIns="38100" bIns="381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600" b="0" i="0" u="none" strike="noStrike" cap="none" spc="0" normalizeH="0" baseline="0">
            <a:ln>
              <a:noFill/>
            </a:ln>
            <a:solidFill>
              <a:srgbClr val="727574"/>
            </a:solidFill>
            <a:effectLst/>
            <a:uFillTx/>
            <a:latin typeface="PT Sans"/>
            <a:ea typeface="PT Sans"/>
            <a:cs typeface="PT Sans"/>
            <a:sym typeface="PT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1112</TotalTime>
  <Words>564</Words>
  <Application>Microsoft Office PowerPoint</Application>
  <PresentationFormat>Προσαρμογή</PresentationFormat>
  <Paragraphs>154</Paragraphs>
  <Slides>25</Slides>
  <Notes>17</Notes>
  <HiddenSlides>0</HiddenSlides>
  <MMClips>0</MMClips>
  <ScaleCrop>false</ScaleCrop>
  <HeadingPairs>
    <vt:vector size="6" baseType="variant">
      <vt:variant>
        <vt:lpstr>Γραμματοσειρές που χρησιμοποιούνται</vt:lpstr>
      </vt:variant>
      <vt:variant>
        <vt:i4>8</vt:i4>
      </vt:variant>
      <vt:variant>
        <vt:lpstr>Θέμα</vt:lpstr>
      </vt:variant>
      <vt:variant>
        <vt:i4>1</vt:i4>
      </vt:variant>
      <vt:variant>
        <vt:lpstr>Τίτλοι διαφανειών</vt:lpstr>
      </vt:variant>
      <vt:variant>
        <vt:i4>25</vt:i4>
      </vt:variant>
    </vt:vector>
  </HeadingPairs>
  <TitlesOfParts>
    <vt:vector size="34" baseType="lpstr">
      <vt:lpstr>Arial</vt:lpstr>
      <vt:lpstr>Helvetica Light</vt:lpstr>
      <vt:lpstr>Helvetica Neue</vt:lpstr>
      <vt:lpstr>Montserrat-Regular</vt:lpstr>
      <vt:lpstr>PT Sans</vt:lpstr>
      <vt:lpstr>Roboto Regular</vt:lpstr>
      <vt:lpstr>Segoe UI</vt:lpstr>
      <vt:lpstr>Signika</vt:lpstr>
      <vt:lpstr>White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Θάνος</dc:creator>
  <cp:lastModifiedBy>Athanasios Kapsalis</cp:lastModifiedBy>
  <cp:revision>32</cp:revision>
  <dcterms:modified xsi:type="dcterms:W3CDTF">2019-05-12T12:27:16Z</dcterms:modified>
</cp:coreProperties>
</file>